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8" r:id="rId2"/>
    <p:sldId id="314" r:id="rId3"/>
    <p:sldId id="300" r:id="rId4"/>
    <p:sldId id="302" r:id="rId5"/>
    <p:sldId id="282" r:id="rId6"/>
    <p:sldId id="259" r:id="rId7"/>
    <p:sldId id="265" r:id="rId8"/>
    <p:sldId id="260" r:id="rId9"/>
    <p:sldId id="267" r:id="rId10"/>
    <p:sldId id="284" r:id="rId11"/>
    <p:sldId id="305" r:id="rId12"/>
    <p:sldId id="285" r:id="rId13"/>
    <p:sldId id="261" r:id="rId14"/>
    <p:sldId id="262" r:id="rId15"/>
    <p:sldId id="289" r:id="rId16"/>
    <p:sldId id="270" r:id="rId17"/>
    <p:sldId id="306" r:id="rId18"/>
    <p:sldId id="275" r:id="rId19"/>
    <p:sldId id="313" r:id="rId20"/>
    <p:sldId id="316" r:id="rId21"/>
    <p:sldId id="277" r:id="rId22"/>
    <p:sldId id="278" r:id="rId23"/>
    <p:sldId id="292" r:id="rId24"/>
    <p:sldId id="315" r:id="rId25"/>
    <p:sldId id="287" r:id="rId26"/>
    <p:sldId id="318" r:id="rId27"/>
    <p:sldId id="293" r:id="rId28"/>
    <p:sldId id="317" r:id="rId29"/>
    <p:sldId id="312"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a:srgbClr val="008000"/>
    <a:srgbClr val="66FF99"/>
    <a:srgbClr val="FF66FF"/>
    <a:srgbClr val="FFCCFF"/>
    <a:srgbClr val="FFFF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20E41C9-7E10-4304-924E-8FDA7A94C76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6BCEC77B-DCA0-41E1-A18E-BE4973EC0B1E}" type="slidenum">
              <a:rPr lang="en-US"/>
              <a:pPr/>
              <a:t>1</a:t>
            </a:fld>
            <a:endParaRPr lang="en-US"/>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410E680-0AC4-44C3-AB85-1480EE1FA5EE}" type="slidenum">
              <a:rPr lang="en-US"/>
              <a:pPr/>
              <a:t>11</a:t>
            </a:fld>
            <a:endParaRPr 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D21D1B8-EE71-4225-9C81-7FFA190EBE7A}" type="slidenum">
              <a:rPr lang="en-US"/>
              <a:pPr/>
              <a:t>12</a:t>
            </a:fld>
            <a:endParaRPr 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EAAA37A-06B3-4FFA-8553-160E4906C3FD}" type="slidenum">
              <a:rPr lang="en-US"/>
              <a:pPr/>
              <a:t>13</a:t>
            </a:fld>
            <a:endParaRPr 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8380AFD-3437-41CA-81D6-FF27CEBC1F2C}" type="slidenum">
              <a:rPr lang="en-US"/>
              <a:pPr/>
              <a:t>14</a:t>
            </a:fld>
            <a:endParaRPr 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AD3448-BBC2-44A5-B4A9-E9600F860519}" type="slidenum">
              <a:rPr lang="en-US"/>
              <a:pPr/>
              <a:t>15</a:t>
            </a:fld>
            <a:endParaRPr 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E0A71BA-58DB-437F-9281-F6A6E2535BB3}" type="slidenum">
              <a:rPr lang="en-US"/>
              <a:pPr/>
              <a:t>16</a:t>
            </a:fld>
            <a:endParaRPr 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228BCDC-A338-410C-8513-B3E05A0C6951}" type="slidenum">
              <a:rPr lang="en-US"/>
              <a:pPr/>
              <a:t>17</a:t>
            </a:fld>
            <a:endParaRPr 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CDB7985-B2F7-4F89-BCDC-19F7ECBB01EC}" type="slidenum">
              <a:rPr lang="en-US"/>
              <a:pPr/>
              <a:t>18</a:t>
            </a:fld>
            <a:endParaRPr 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35B1F9E-1922-4DC9-9120-844C49B6366E}" type="slidenum">
              <a:rPr lang="en-US"/>
              <a:pPr/>
              <a:t>21</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5D9322A-3F42-43C5-A64F-054B79A46E08}" type="slidenum">
              <a:rPr lang="en-US"/>
              <a:pPr/>
              <a:t>22</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8F14ECD-37C7-4DB0-BA16-6AD7B57108EE}" type="slidenum">
              <a:rPr lang="en-US"/>
              <a:pPr/>
              <a:t>3</a:t>
            </a:fld>
            <a:endParaRPr lang="en-US"/>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B56E1F-AD1B-4FEB-9E1E-007FAA17966F}" type="slidenum">
              <a:rPr lang="en-US"/>
              <a:pPr/>
              <a:t>23</a:t>
            </a:fld>
            <a:endParaRPr 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C502BD-29C1-47A0-B648-015F7B87D8F4}" type="slidenum">
              <a:rPr lang="en-US"/>
              <a:pPr/>
              <a:t>24</a:t>
            </a:fld>
            <a:endParaRPr 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5D12A45-565D-419E-9E8B-6665FEB63365}" type="slidenum">
              <a:rPr lang="en-US"/>
              <a:pPr/>
              <a:t>25</a:t>
            </a:fld>
            <a:endParaRPr 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C68073B-4A0C-41A9-B73E-BFB090E90CA8}" type="slidenum">
              <a:rPr lang="en-US"/>
              <a:pPr/>
              <a:t>27</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F1F33C6-EE67-4D05-A68C-4B91FA705E98}" type="slidenum">
              <a:rPr lang="en-US"/>
              <a:pPr/>
              <a:t>28</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CD4B9337-1909-41F9-B6FA-E72AC7B3FCB1}" type="slidenum">
              <a:rPr lang="en-US"/>
              <a:pPr/>
              <a:t>4</a:t>
            </a:fld>
            <a:endParaRPr lang="en-US"/>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48EE3387-9F7E-4AEC-81E9-AF28286972D8}" type="slidenum">
              <a:rPr lang="en-US"/>
              <a:pPr/>
              <a:t>5</a:t>
            </a:fld>
            <a:endParaRPr 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8F2F12AE-FBAD-4C9F-9C60-9DF5C4186730}" type="slidenum">
              <a:rPr lang="en-US"/>
              <a:pPr/>
              <a:t>6</a:t>
            </a:fld>
            <a:endParaRPr lang="en-US"/>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1D81CE7-43BD-498D-9585-61AA58029256}" type="slidenum">
              <a:rPr lang="en-US"/>
              <a:pPr/>
              <a:t>7</a:t>
            </a:fld>
            <a:endParaRPr lang="en-US"/>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377D598-74C8-49C4-AC28-CA86849415CB}" type="slidenum">
              <a:rPr lang="en-US"/>
              <a:pPr/>
              <a:t>8</a:t>
            </a:fld>
            <a:endParaRPr 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B2182C8-ABB7-434D-BDB7-436D7948176D}" type="slidenum">
              <a:rPr lang="en-US"/>
              <a:pPr/>
              <a:t>9</a:t>
            </a:fld>
            <a:endParaRPr lang="en-US"/>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DB201B1-1B1C-4618-92C4-F23922F90831}" type="slidenum">
              <a:rPr lang="en-US"/>
              <a:pPr/>
              <a:t>10</a:t>
            </a:fld>
            <a:endParaRPr lang="en-US"/>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D83E95-BE4E-40B3-825F-FC4FFE0020B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22F253-F24B-4333-AD35-3A4B678CB6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AAD237-CEF2-4D43-B870-C627D04EEAA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BBEE19F-D2DC-401A-BB6D-F766CBE05AC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E4F6CC6-0616-4ED8-BC51-37D4165560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DAAE94-FB21-4567-BB4E-6B6B78FA8C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579230-CE02-405F-B29C-21D6854454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58CC9F9-A3EB-43B7-BD1F-7FE239834C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03F3DB-5AED-48B1-A273-AB721486D59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9E8D75E-0880-4491-9ADA-1A5A5BA44B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5D110A0-18AE-45B5-8B06-CB1C666CCB9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D8FC763-FF07-4219-A046-5114465AA1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6C0296-28D9-4770-A342-2FF01B67BA1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05CEE5C-E23F-4E09-A4E7-F5255BB9E4B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file:///G:\Thao%20giang%20ki%20thuat%204\BUI-PHAN.MID" TargetMode="External"/><Relationship Id="rId1" Type="http://schemas.openxmlformats.org/officeDocument/2006/relationships/audio" Target="file:///G:\LTVC-4\VIS_Truong_Lang_toi.MID" TargetMode="External"/><Relationship Id="rId6" Type="http://schemas.openxmlformats.org/officeDocument/2006/relationships/image" Target="../media/image2.gif"/><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2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26"/>
          <p:cNvPicPr>
            <a:picLocks noChangeAspect="1" noChangeArrowheads="1" noCrop="1"/>
          </p:cNvPicPr>
          <p:nvPr/>
        </p:nvPicPr>
        <p:blipFill>
          <a:blip r:embed="rId5"/>
          <a:srcRect/>
          <a:stretch>
            <a:fillRect/>
          </a:stretch>
        </p:blipFill>
        <p:spPr bwMode="auto">
          <a:xfrm>
            <a:off x="8001000" y="5791200"/>
            <a:ext cx="1143000" cy="1066800"/>
          </a:xfrm>
          <a:prstGeom prst="rect">
            <a:avLst/>
          </a:prstGeom>
          <a:noFill/>
          <a:ln w="9525">
            <a:noFill/>
            <a:miter lim="800000"/>
            <a:headEnd/>
            <a:tailEnd/>
          </a:ln>
        </p:spPr>
      </p:pic>
      <p:pic>
        <p:nvPicPr>
          <p:cNvPr id="3075" name="Picture 4" descr="26"/>
          <p:cNvPicPr>
            <a:picLocks noChangeAspect="1" noChangeArrowheads="1" noCrop="1"/>
          </p:cNvPicPr>
          <p:nvPr/>
        </p:nvPicPr>
        <p:blipFill>
          <a:blip r:embed="rId5"/>
          <a:srcRect/>
          <a:stretch>
            <a:fillRect/>
          </a:stretch>
        </p:blipFill>
        <p:spPr bwMode="auto">
          <a:xfrm>
            <a:off x="0" y="0"/>
            <a:ext cx="990600" cy="923925"/>
          </a:xfrm>
          <a:prstGeom prst="rect">
            <a:avLst/>
          </a:prstGeom>
          <a:noFill/>
          <a:ln w="9525">
            <a:noFill/>
            <a:miter lim="800000"/>
            <a:headEnd/>
            <a:tailEnd/>
          </a:ln>
        </p:spPr>
      </p:pic>
      <p:pic>
        <p:nvPicPr>
          <p:cNvPr id="3076" name="Picture 5" descr="26"/>
          <p:cNvPicPr>
            <a:picLocks noChangeAspect="1" noChangeArrowheads="1" noCrop="1"/>
          </p:cNvPicPr>
          <p:nvPr/>
        </p:nvPicPr>
        <p:blipFill>
          <a:blip r:embed="rId5"/>
          <a:srcRect/>
          <a:stretch>
            <a:fillRect/>
          </a:stretch>
        </p:blipFill>
        <p:spPr bwMode="auto">
          <a:xfrm>
            <a:off x="8001000" y="0"/>
            <a:ext cx="1143000" cy="1066800"/>
          </a:xfrm>
          <a:prstGeom prst="rect">
            <a:avLst/>
          </a:prstGeom>
          <a:noFill/>
          <a:ln w="9525">
            <a:noFill/>
            <a:miter lim="800000"/>
            <a:headEnd/>
            <a:tailEnd/>
          </a:ln>
        </p:spPr>
      </p:pic>
      <p:pic>
        <p:nvPicPr>
          <p:cNvPr id="3077" name="Picture 6" descr="26"/>
          <p:cNvPicPr>
            <a:picLocks noChangeAspect="1" noChangeArrowheads="1" noCrop="1"/>
          </p:cNvPicPr>
          <p:nvPr/>
        </p:nvPicPr>
        <p:blipFill>
          <a:blip r:embed="rId5"/>
          <a:srcRect/>
          <a:stretch>
            <a:fillRect/>
          </a:stretch>
        </p:blipFill>
        <p:spPr bwMode="auto">
          <a:xfrm>
            <a:off x="0" y="5791200"/>
            <a:ext cx="1143000" cy="1066800"/>
          </a:xfrm>
          <a:prstGeom prst="rect">
            <a:avLst/>
          </a:prstGeom>
          <a:noFill/>
          <a:ln w="9525">
            <a:noFill/>
            <a:miter lim="800000"/>
            <a:headEnd/>
            <a:tailEnd/>
          </a:ln>
        </p:spPr>
      </p:pic>
      <p:pic>
        <p:nvPicPr>
          <p:cNvPr id="3078" name="Picture 7" descr="56CEE190D2834983BE9B1882D8651F72"/>
          <p:cNvPicPr>
            <a:picLocks noChangeAspect="1" noChangeArrowheads="1" noCrop="1"/>
          </p:cNvPicPr>
          <p:nvPr/>
        </p:nvPicPr>
        <p:blipFill>
          <a:blip r:embed="rId6"/>
          <a:srcRect/>
          <a:stretch>
            <a:fillRect/>
          </a:stretch>
        </p:blipFill>
        <p:spPr bwMode="auto">
          <a:xfrm rot="-5400000">
            <a:off x="4257675" y="-2886075"/>
            <a:ext cx="857250" cy="6629400"/>
          </a:xfrm>
          <a:prstGeom prst="rect">
            <a:avLst/>
          </a:prstGeom>
          <a:noFill/>
          <a:ln w="9525">
            <a:noFill/>
            <a:miter lim="800000"/>
            <a:headEnd/>
            <a:tailEnd/>
          </a:ln>
        </p:spPr>
      </p:pic>
      <p:pic>
        <p:nvPicPr>
          <p:cNvPr id="3079" name="Picture 8" descr="56CEE190D2834983BE9B1882D8651F72"/>
          <p:cNvPicPr>
            <a:picLocks noChangeAspect="1" noChangeArrowheads="1" noCrop="1"/>
          </p:cNvPicPr>
          <p:nvPr/>
        </p:nvPicPr>
        <p:blipFill>
          <a:blip r:embed="rId6"/>
          <a:srcRect/>
          <a:stretch>
            <a:fillRect/>
          </a:stretch>
        </p:blipFill>
        <p:spPr bwMode="auto">
          <a:xfrm>
            <a:off x="0" y="1295400"/>
            <a:ext cx="1085850" cy="4648200"/>
          </a:xfrm>
          <a:prstGeom prst="rect">
            <a:avLst/>
          </a:prstGeom>
          <a:noFill/>
          <a:ln w="9525">
            <a:noFill/>
            <a:miter lim="800000"/>
            <a:headEnd/>
            <a:tailEnd/>
          </a:ln>
        </p:spPr>
      </p:pic>
      <p:pic>
        <p:nvPicPr>
          <p:cNvPr id="3080" name="Picture 9" descr="56CEE190D2834983BE9B1882D8651F72"/>
          <p:cNvPicPr>
            <a:picLocks noChangeAspect="1" noChangeArrowheads="1" noCrop="1"/>
          </p:cNvPicPr>
          <p:nvPr/>
        </p:nvPicPr>
        <p:blipFill>
          <a:blip r:embed="rId6"/>
          <a:srcRect/>
          <a:stretch>
            <a:fillRect/>
          </a:stretch>
        </p:blipFill>
        <p:spPr bwMode="auto">
          <a:xfrm>
            <a:off x="8286750" y="1143000"/>
            <a:ext cx="857250" cy="4876800"/>
          </a:xfrm>
          <a:prstGeom prst="rect">
            <a:avLst/>
          </a:prstGeom>
          <a:noFill/>
          <a:ln w="9525">
            <a:noFill/>
            <a:miter lim="800000"/>
            <a:headEnd/>
            <a:tailEnd/>
          </a:ln>
        </p:spPr>
      </p:pic>
      <p:pic>
        <p:nvPicPr>
          <p:cNvPr id="3081" name="Picture 10" descr="56CEE190D2834983BE9B1882D8651F72"/>
          <p:cNvPicPr>
            <a:picLocks noChangeAspect="1" noChangeArrowheads="1" noCrop="1"/>
          </p:cNvPicPr>
          <p:nvPr/>
        </p:nvPicPr>
        <p:blipFill>
          <a:blip r:embed="rId6"/>
          <a:srcRect/>
          <a:stretch>
            <a:fillRect/>
          </a:stretch>
        </p:blipFill>
        <p:spPr bwMode="auto">
          <a:xfrm rot="-5400000">
            <a:off x="4105275" y="3114675"/>
            <a:ext cx="857250" cy="6629400"/>
          </a:xfrm>
          <a:prstGeom prst="rect">
            <a:avLst/>
          </a:prstGeom>
          <a:noFill/>
          <a:ln w="9525">
            <a:noFill/>
            <a:miter lim="800000"/>
            <a:headEnd/>
            <a:tailEnd/>
          </a:ln>
        </p:spPr>
      </p:pic>
      <p:sp>
        <p:nvSpPr>
          <p:cNvPr id="92171" name="WordArt 11"/>
          <p:cNvSpPr>
            <a:spLocks noChangeArrowheads="1" noChangeShapeType="1" noTextEdit="1"/>
          </p:cNvSpPr>
          <p:nvPr/>
        </p:nvSpPr>
        <p:spPr bwMode="auto">
          <a:xfrm>
            <a:off x="1246188" y="4514850"/>
            <a:ext cx="6934200" cy="2971800"/>
          </a:xfrm>
          <a:prstGeom prst="rect">
            <a:avLst/>
          </a:prstGeom>
        </p:spPr>
        <p:txBody>
          <a:bodyPr spcFirstLastPara="1" wrap="none" fromWordArt="1">
            <a:prstTxWarp prst="textArchUp">
              <a:avLst>
                <a:gd name="adj" fmla="val 10908380"/>
              </a:avLst>
            </a:prstTxWarp>
          </a:bodyPr>
          <a:lstStyle/>
          <a:p>
            <a:pPr algn="ctr"/>
            <a:r>
              <a:rPr lang="en-US" sz="2800" b="1" kern="10">
                <a:ln w="9525">
                  <a:solidFill>
                    <a:srgbClr val="FF00FF"/>
                  </a:solidFill>
                  <a:round/>
                  <a:headEnd/>
                  <a:tailEnd/>
                </a:ln>
                <a:solidFill>
                  <a:srgbClr val="FF00FF"/>
                </a:solidFill>
                <a:latin typeface="Arial"/>
                <a:cs typeface="Arial"/>
              </a:rPr>
              <a:t>Môn : Kĩ Thuật</a:t>
            </a:r>
          </a:p>
          <a:p>
            <a:pPr algn="ctr"/>
            <a:endParaRPr lang="en-US" sz="2800" b="1" kern="10">
              <a:ln w="9525">
                <a:solidFill>
                  <a:srgbClr val="FF00FF"/>
                </a:solidFill>
                <a:round/>
                <a:headEnd/>
                <a:tailEnd/>
              </a:ln>
              <a:solidFill>
                <a:srgbClr val="FF00FF"/>
              </a:solidFill>
              <a:latin typeface="Arial"/>
              <a:cs typeface="Arial"/>
            </a:endParaRPr>
          </a:p>
          <a:p>
            <a:pPr algn="ctr"/>
            <a:r>
              <a:rPr lang="en-US" sz="2800" b="1" kern="10">
                <a:ln w="9525">
                  <a:solidFill>
                    <a:srgbClr val="FF00FF"/>
                  </a:solidFill>
                  <a:round/>
                  <a:headEnd/>
                  <a:tailEnd/>
                </a:ln>
                <a:solidFill>
                  <a:srgbClr val="FF00FF"/>
                </a:solidFill>
                <a:latin typeface="Arial"/>
                <a:cs typeface="Arial"/>
              </a:rPr>
              <a:t>Lớp 4</a:t>
            </a:r>
          </a:p>
        </p:txBody>
      </p:sp>
      <p:pic>
        <p:nvPicPr>
          <p:cNvPr id="92173" name="VIS_Truong_Lang_toi.MID">
            <a:hlinkClick r:id="" action="ppaction://media"/>
          </p:cNvPr>
          <p:cNvPicPr>
            <a:picLocks noRot="1" noChangeAspect="1" noChangeArrowheads="1"/>
          </p:cNvPicPr>
          <p:nvPr>
            <a:audioFile r:link="rId1"/>
          </p:nvPr>
        </p:nvPicPr>
        <p:blipFill>
          <a:blip r:embed="rId7"/>
          <a:srcRect/>
          <a:stretch>
            <a:fillRect/>
          </a:stretch>
        </p:blipFill>
        <p:spPr bwMode="auto">
          <a:xfrm>
            <a:off x="5562600" y="4191000"/>
            <a:ext cx="304800" cy="304800"/>
          </a:xfrm>
          <a:prstGeom prst="rect">
            <a:avLst/>
          </a:prstGeom>
          <a:noFill/>
          <a:ln w="9525">
            <a:noFill/>
            <a:miter lim="800000"/>
            <a:headEnd/>
            <a:tailEnd/>
          </a:ln>
        </p:spPr>
      </p:pic>
      <p:pic>
        <p:nvPicPr>
          <p:cNvPr id="92179" name="BUI-PHAN.MID">
            <a:hlinkClick r:id="" action="ppaction://media"/>
          </p:cNvPr>
          <p:cNvPicPr>
            <a:picLocks noRot="1" noChangeAspect="1" noChangeArrowheads="1"/>
          </p:cNvPicPr>
          <p:nvPr>
            <a:audioFile r:link="rId2"/>
          </p:nvPr>
        </p:nvPicPr>
        <p:blipFill>
          <a:blip r:embed="rId7"/>
          <a:srcRect/>
          <a:stretch>
            <a:fillRect/>
          </a:stretch>
        </p:blipFill>
        <p:spPr bwMode="auto">
          <a:xfrm>
            <a:off x="5562600" y="46482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94761" fill="hold"/>
                                        <p:tgtEl>
                                          <p:spTgt spid="92179"/>
                                        </p:tgtEl>
                                      </p:cBhvr>
                                    </p:cmd>
                                  </p:childTnLst>
                                </p:cTn>
                              </p:par>
                              <p:par>
                                <p:cTn id="7" presetID="58" presetClass="entr" presetSubtype="0" accel="100000" fill="hold" grpId="0" nodeType="withEffect">
                                  <p:stCondLst>
                                    <p:cond delay="0"/>
                                  </p:stCondLst>
                                  <p:childTnLst>
                                    <p:set>
                                      <p:cBhvr>
                                        <p:cTn id="8" dur="1" fill="hold">
                                          <p:stCondLst>
                                            <p:cond delay="0"/>
                                          </p:stCondLst>
                                        </p:cTn>
                                        <p:tgtEl>
                                          <p:spTgt spid="92171"/>
                                        </p:tgtEl>
                                        <p:attrNameLst>
                                          <p:attrName>style.visibility</p:attrName>
                                        </p:attrNameLst>
                                      </p:cBhvr>
                                      <p:to>
                                        <p:strVal val="visible"/>
                                      </p:to>
                                    </p:set>
                                    <p:anim calcmode="lin" valueType="num">
                                      <p:cBhvr>
                                        <p:cTn id="9" dur="500" fill="hold"/>
                                        <p:tgtEl>
                                          <p:spTgt spid="92171"/>
                                        </p:tgtEl>
                                        <p:attrNameLst>
                                          <p:attrName>ppt_w</p:attrName>
                                        </p:attrNameLst>
                                      </p:cBhvr>
                                      <p:tavLst>
                                        <p:tav tm="0">
                                          <p:val>
                                            <p:strVal val="#ppt_w*2.5"/>
                                          </p:val>
                                        </p:tav>
                                        <p:tav tm="100000">
                                          <p:val>
                                            <p:strVal val="#ppt_w"/>
                                          </p:val>
                                        </p:tav>
                                      </p:tavLst>
                                    </p:anim>
                                    <p:anim calcmode="lin" valueType="num">
                                      <p:cBhvr>
                                        <p:cTn id="10" dur="500" fill="hold"/>
                                        <p:tgtEl>
                                          <p:spTgt spid="92171"/>
                                        </p:tgtEl>
                                        <p:attrNameLst>
                                          <p:attrName>ppt_h</p:attrName>
                                        </p:attrNameLst>
                                      </p:cBhvr>
                                      <p:tavLst>
                                        <p:tav tm="0">
                                          <p:val>
                                            <p:strVal val="#ppt_h*0.01"/>
                                          </p:val>
                                        </p:tav>
                                        <p:tav tm="100000">
                                          <p:val>
                                            <p:strVal val="#ppt_h"/>
                                          </p:val>
                                        </p:tav>
                                      </p:tavLst>
                                    </p:anim>
                                    <p:anim calcmode="lin" valueType="num">
                                      <p:cBhvr>
                                        <p:cTn id="11" dur="500" fill="hold"/>
                                        <p:tgtEl>
                                          <p:spTgt spid="92171"/>
                                        </p:tgtEl>
                                        <p:attrNameLst>
                                          <p:attrName>ppt_x</p:attrName>
                                        </p:attrNameLst>
                                      </p:cBhvr>
                                      <p:tavLst>
                                        <p:tav tm="0">
                                          <p:val>
                                            <p:strVal val="#ppt_x"/>
                                          </p:val>
                                        </p:tav>
                                        <p:tav tm="100000">
                                          <p:val>
                                            <p:strVal val="#ppt_x"/>
                                          </p:val>
                                        </p:tav>
                                      </p:tavLst>
                                    </p:anim>
                                    <p:anim calcmode="lin" valueType="num">
                                      <p:cBhvr>
                                        <p:cTn id="12" dur="500" fill="hold"/>
                                        <p:tgtEl>
                                          <p:spTgt spid="92171"/>
                                        </p:tgtEl>
                                        <p:attrNameLst>
                                          <p:attrName>ppt_y</p:attrName>
                                        </p:attrNameLst>
                                      </p:cBhvr>
                                      <p:tavLst>
                                        <p:tav tm="0">
                                          <p:val>
                                            <p:strVal val="#ppt_h+1"/>
                                          </p:val>
                                        </p:tav>
                                        <p:tav tm="100000">
                                          <p:val>
                                            <p:strVal val="#ppt_y"/>
                                          </p:val>
                                        </p:tav>
                                      </p:tavLst>
                                    </p:anim>
                                    <p:animEffect transition="in" filter="fade">
                                      <p:cBhvr>
                                        <p:cTn id="13" dur="500"/>
                                        <p:tgtEl>
                                          <p:spTgt spid="9217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92173"/>
                </p:tgtEl>
              </p:cMediaNode>
            </p:audio>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92179"/>
                </p:tgtEl>
              </p:cMediaNode>
            </p:audio>
          </p:childTnLst>
        </p:cTn>
      </p:par>
    </p:tnLst>
    <p:bldLst>
      <p:bldP spid="9217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533400" y="533400"/>
            <a:ext cx="7848600" cy="366713"/>
          </a:xfrm>
          <a:prstGeom prst="rect">
            <a:avLst/>
          </a:prstGeom>
          <a:noFill/>
          <a:ln w="9525">
            <a:noFill/>
            <a:miter lim="800000"/>
            <a:headEnd/>
            <a:tailEnd/>
          </a:ln>
        </p:spPr>
        <p:txBody>
          <a:bodyPr>
            <a:spAutoFit/>
          </a:bodyPr>
          <a:lstStyle/>
          <a:p>
            <a:pPr eaLnBrk="1" hangingPunct="1">
              <a:spcBef>
                <a:spcPct val="50000"/>
              </a:spcBef>
            </a:pPr>
            <a:endParaRPr lang="vi-VN"/>
          </a:p>
        </p:txBody>
      </p:sp>
      <p:sp>
        <p:nvSpPr>
          <p:cNvPr id="20483" name="AutoShape 13"/>
          <p:cNvSpPr>
            <a:spLocks noChangeArrowheads="1"/>
          </p:cNvSpPr>
          <p:nvPr/>
        </p:nvSpPr>
        <p:spPr bwMode="auto">
          <a:xfrm>
            <a:off x="0" y="0"/>
            <a:ext cx="9144000" cy="2286000"/>
          </a:xfrm>
          <a:prstGeom prst="bevel">
            <a:avLst>
              <a:gd name="adj" fmla="val 12500"/>
            </a:avLst>
          </a:prstGeom>
          <a:gradFill rotWithShape="1">
            <a:gsLst>
              <a:gs pos="0">
                <a:schemeClr val="folHlink"/>
              </a:gs>
              <a:gs pos="100000">
                <a:schemeClr val="bg1"/>
              </a:gs>
            </a:gsLst>
            <a:path path="rect">
              <a:fillToRect r="100000" b="100000"/>
            </a:path>
          </a:gradFill>
          <a:ln w="9525">
            <a:solidFill>
              <a:schemeClr val="tx1"/>
            </a:solidFill>
            <a:miter lim="800000"/>
            <a:headEnd/>
            <a:tailEnd/>
          </a:ln>
        </p:spPr>
        <p:txBody>
          <a:bodyPr wrap="none" anchor="ctr"/>
          <a:lstStyle/>
          <a:p>
            <a:pPr eaLnBrk="1" hangingPunct="1"/>
            <a:endParaRPr lang="vi-VN"/>
          </a:p>
        </p:txBody>
      </p:sp>
      <p:sp>
        <p:nvSpPr>
          <p:cNvPr id="20484" name="Text Box 14"/>
          <p:cNvSpPr txBox="1">
            <a:spLocks noChangeArrowheads="1"/>
          </p:cNvSpPr>
          <p:nvPr/>
        </p:nvSpPr>
        <p:spPr bwMode="auto">
          <a:xfrm>
            <a:off x="2819400" y="457200"/>
            <a:ext cx="4343400" cy="366713"/>
          </a:xfrm>
          <a:prstGeom prst="rect">
            <a:avLst/>
          </a:prstGeom>
          <a:noFill/>
          <a:ln w="9525">
            <a:noFill/>
            <a:miter lim="800000"/>
            <a:headEnd/>
            <a:tailEnd/>
          </a:ln>
        </p:spPr>
        <p:txBody>
          <a:bodyPr>
            <a:spAutoFit/>
          </a:bodyPr>
          <a:lstStyle/>
          <a:p>
            <a:pPr eaLnBrk="1" hangingPunct="1">
              <a:spcBef>
                <a:spcPct val="50000"/>
              </a:spcBef>
            </a:pPr>
            <a:endParaRPr lang="vi-VN"/>
          </a:p>
        </p:txBody>
      </p:sp>
      <p:sp>
        <p:nvSpPr>
          <p:cNvPr id="74767" name="Text Box 15"/>
          <p:cNvSpPr txBox="1">
            <a:spLocks noChangeArrowheads="1"/>
          </p:cNvSpPr>
          <p:nvPr/>
        </p:nvSpPr>
        <p:spPr bwMode="auto">
          <a:xfrm>
            <a:off x="152400" y="152400"/>
            <a:ext cx="8229600" cy="1200150"/>
          </a:xfrm>
          <a:prstGeom prst="rect">
            <a:avLst/>
          </a:prstGeom>
          <a:noFill/>
          <a:ln w="9525">
            <a:noFill/>
            <a:miter lim="800000"/>
            <a:headEnd/>
            <a:tailEnd/>
          </a:ln>
        </p:spPr>
        <p:txBody>
          <a:bodyPr>
            <a:spAutoFit/>
          </a:bodyPr>
          <a:lstStyle/>
          <a:p>
            <a:pPr eaLnBrk="1" hangingPunct="1">
              <a:spcBef>
                <a:spcPct val="50000"/>
              </a:spcBef>
            </a:pPr>
            <a:r>
              <a:rPr lang="en-US" sz="3600" b="1"/>
              <a:t>      </a:t>
            </a:r>
            <a:r>
              <a:rPr lang="en-US" sz="3600" b="1">
                <a:solidFill>
                  <a:srgbClr val="FF0000"/>
                </a:solidFill>
              </a:rPr>
              <a:t>Vì sao phải bón phân cho cây và dùng loại phân bón nào là tốt nhất ?</a:t>
            </a:r>
          </a:p>
        </p:txBody>
      </p:sp>
      <p:pic>
        <p:nvPicPr>
          <p:cNvPr id="20486" name="Picture 16" descr="Hand2"/>
          <p:cNvPicPr>
            <a:picLocks noChangeAspect="1" noChangeArrowheads="1" noCrop="1"/>
          </p:cNvPicPr>
          <p:nvPr/>
        </p:nvPicPr>
        <p:blipFill>
          <a:blip r:embed="rId3"/>
          <a:srcRect/>
          <a:stretch>
            <a:fillRect/>
          </a:stretch>
        </p:blipFill>
        <p:spPr bwMode="auto">
          <a:xfrm>
            <a:off x="304800" y="304800"/>
            <a:ext cx="838200" cy="457200"/>
          </a:xfrm>
          <a:prstGeom prst="rect">
            <a:avLst/>
          </a:prstGeom>
          <a:noFill/>
          <a:ln w="9525">
            <a:noFill/>
            <a:miter lim="800000"/>
            <a:headEnd/>
            <a:tailEnd/>
          </a:ln>
        </p:spPr>
      </p:pic>
      <p:sp>
        <p:nvSpPr>
          <p:cNvPr id="74772" name="Text Box 20"/>
          <p:cNvSpPr txBox="1">
            <a:spLocks noChangeArrowheads="1"/>
          </p:cNvSpPr>
          <p:nvPr/>
        </p:nvSpPr>
        <p:spPr bwMode="auto">
          <a:xfrm>
            <a:off x="381000" y="2514600"/>
            <a:ext cx="7848600" cy="5016500"/>
          </a:xfrm>
          <a:prstGeom prst="rect">
            <a:avLst/>
          </a:prstGeom>
          <a:noFill/>
          <a:ln w="9525">
            <a:noFill/>
            <a:miter lim="800000"/>
            <a:headEnd/>
            <a:tailEnd/>
          </a:ln>
        </p:spPr>
        <p:txBody>
          <a:bodyPr>
            <a:spAutoFit/>
          </a:bodyPr>
          <a:lstStyle/>
          <a:p>
            <a:pPr eaLnBrk="1" hangingPunct="1">
              <a:spcBef>
                <a:spcPct val="50000"/>
              </a:spcBef>
            </a:pPr>
            <a:r>
              <a:rPr lang="en-US" sz="4000" b="1">
                <a:solidFill>
                  <a:srgbClr val="0066FF"/>
                </a:solidFill>
              </a:rPr>
              <a:t>Phải bón phân cho cây vì trong phân có chất dinh dưỡng giúp cây phát triển tốt.</a:t>
            </a:r>
          </a:p>
          <a:p>
            <a:pPr eaLnBrk="1" hangingPunct="1">
              <a:spcBef>
                <a:spcPct val="50000"/>
              </a:spcBef>
            </a:pPr>
            <a:r>
              <a:rPr lang="en-US" sz="4000" b="1">
                <a:solidFill>
                  <a:srgbClr val="0066FF"/>
                </a:solidFill>
              </a:rPr>
              <a:t>Loại phân tốt cho cây: phân chuồng được ủ hoai mục, phân xanh… </a:t>
            </a:r>
          </a:p>
          <a:p>
            <a:pPr eaLnBrk="1" hangingPunct="1">
              <a:spcBef>
                <a:spcPct val="50000"/>
              </a:spcBef>
            </a:pPr>
            <a:endParaRPr lang="en-US" sz="4000" b="1">
              <a:solidFill>
                <a:srgbClr val="00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4767"/>
                                        </p:tgtEl>
                                        <p:attrNameLst>
                                          <p:attrName>style.visibility</p:attrName>
                                        </p:attrNameLst>
                                      </p:cBhvr>
                                      <p:to>
                                        <p:strVal val="visible"/>
                                      </p:to>
                                    </p:set>
                                    <p:anim calcmode="lin" valueType="num">
                                      <p:cBhvr>
                                        <p:cTn id="7" dur="500" decel="50000" fill="hold">
                                          <p:stCondLst>
                                            <p:cond delay="0"/>
                                          </p:stCondLst>
                                        </p:cTn>
                                        <p:tgtEl>
                                          <p:spTgt spid="7476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476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4767"/>
                                        </p:tgtEl>
                                        <p:attrNameLst>
                                          <p:attrName>ppt_w</p:attrName>
                                        </p:attrNameLst>
                                      </p:cBhvr>
                                      <p:tavLst>
                                        <p:tav tm="0">
                                          <p:val>
                                            <p:strVal val="#ppt_w*.05"/>
                                          </p:val>
                                        </p:tav>
                                        <p:tav tm="100000">
                                          <p:val>
                                            <p:strVal val="#ppt_w"/>
                                          </p:val>
                                        </p:tav>
                                      </p:tavLst>
                                    </p:anim>
                                    <p:anim calcmode="lin" valueType="num">
                                      <p:cBhvr>
                                        <p:cTn id="10" dur="1000" fill="hold"/>
                                        <p:tgtEl>
                                          <p:spTgt spid="7476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476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476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476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47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4772"/>
                                        </p:tgtEl>
                                        <p:attrNameLst>
                                          <p:attrName>style.visibility</p:attrName>
                                        </p:attrNameLst>
                                      </p:cBhvr>
                                      <p:to>
                                        <p:strVal val="visible"/>
                                      </p:to>
                                    </p:set>
                                    <p:animEffect transition="in" filter="diamond(in)">
                                      <p:cBhvr>
                                        <p:cTn id="19" dur="2000"/>
                                        <p:tgtEl>
                                          <p:spTgt spid="74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7" grpId="0"/>
      <p:bldP spid="747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A++ (5)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5715" name="AutoShape 3"/>
          <p:cNvSpPr>
            <a:spLocks noChangeArrowheads="1"/>
          </p:cNvSpPr>
          <p:nvPr/>
        </p:nvSpPr>
        <p:spPr bwMode="auto">
          <a:xfrm>
            <a:off x="2362200" y="1905000"/>
            <a:ext cx="5181600" cy="4572000"/>
          </a:xfrm>
          <a:prstGeom prst="verticalScroll">
            <a:avLst>
              <a:gd name="adj" fmla="val 12500"/>
            </a:avLst>
          </a:prstGeom>
          <a:gradFill rotWithShape="1">
            <a:gsLst>
              <a:gs pos="0">
                <a:srgbClr val="FEF808"/>
              </a:gs>
              <a:gs pos="100000">
                <a:srgbClr val="66FFCC"/>
              </a:gs>
            </a:gsLst>
            <a:lin ang="18900000" scaled="1"/>
          </a:gradFill>
          <a:ln w="9525">
            <a:solidFill>
              <a:srgbClr val="FF3300"/>
            </a:solidFill>
            <a:round/>
            <a:headEnd/>
            <a:tailEnd/>
          </a:ln>
          <a:effectLst>
            <a:outerShdw dist="107763" dir="8100000" algn="ctr" rotWithShape="0">
              <a:schemeClr val="bg2">
                <a:alpha val="50000"/>
              </a:schemeClr>
            </a:outerShdw>
          </a:effectLst>
        </p:spPr>
        <p:txBody>
          <a:bodyPr wrap="none" anchor="ctr"/>
          <a:lstStyle/>
          <a:p>
            <a:pPr eaLnBrk="1" hangingPunct="1"/>
            <a:endParaRPr lang="vi-VN" sz="1600"/>
          </a:p>
        </p:txBody>
      </p:sp>
      <p:sp>
        <p:nvSpPr>
          <p:cNvPr id="115716" name="Text Box 4"/>
          <p:cNvSpPr txBox="1">
            <a:spLocks noChangeArrowheads="1"/>
          </p:cNvSpPr>
          <p:nvPr/>
        </p:nvSpPr>
        <p:spPr bwMode="auto">
          <a:xfrm>
            <a:off x="3276600" y="2362200"/>
            <a:ext cx="3657600" cy="3724275"/>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endParaRPr lang="en-US" sz="1600">
              <a:solidFill>
                <a:srgbClr val="FF3300"/>
              </a:solidFill>
            </a:endParaRPr>
          </a:p>
          <a:p>
            <a:pPr eaLnBrk="1" hangingPunct="1">
              <a:spcBef>
                <a:spcPct val="50000"/>
              </a:spcBef>
              <a:buFont typeface="Wingdings 2" pitchFamily="18" charset="2"/>
              <a:buBlip>
                <a:blip r:embed="rId4"/>
              </a:buBlip>
            </a:pPr>
            <a:r>
              <a:rPr lang="en-US" sz="3600" b="1">
                <a:solidFill>
                  <a:srgbClr val="0066FF"/>
                </a:solidFill>
              </a:rPr>
              <a:t> </a:t>
            </a:r>
            <a:r>
              <a:rPr lang="en-US" sz="4000" b="1">
                <a:solidFill>
                  <a:srgbClr val="0066FF"/>
                </a:solidFill>
                <a:cs typeface="Times New Roman" pitchFamily="18" charset="0"/>
              </a:rPr>
              <a:t>Khi sử dụng phân bón chúng ta cần chú ý điều gì ?</a:t>
            </a:r>
          </a:p>
        </p:txBody>
      </p:sp>
      <p:grpSp>
        <p:nvGrpSpPr>
          <p:cNvPr id="2" name="Group 5"/>
          <p:cNvGrpSpPr>
            <a:grpSpLocks/>
          </p:cNvGrpSpPr>
          <p:nvPr/>
        </p:nvGrpSpPr>
        <p:grpSpPr bwMode="auto">
          <a:xfrm>
            <a:off x="1066800" y="228600"/>
            <a:ext cx="5176838" cy="1560513"/>
            <a:chOff x="2160" y="144"/>
            <a:chExt cx="1584" cy="624"/>
          </a:xfrm>
        </p:grpSpPr>
        <p:sp>
          <p:nvSpPr>
            <p:cNvPr id="22539" name="Oval 6"/>
            <p:cNvSpPr>
              <a:spLocks noChangeArrowheads="1"/>
            </p:cNvSpPr>
            <p:nvPr/>
          </p:nvSpPr>
          <p:spPr bwMode="auto">
            <a:xfrm>
              <a:off x="2160" y="144"/>
              <a:ext cx="1584" cy="624"/>
            </a:xfrm>
            <a:prstGeom prst="ellipse">
              <a:avLst/>
            </a:prstGeom>
            <a:gradFill rotWithShape="1">
              <a:gsLst>
                <a:gs pos="0">
                  <a:srgbClr val="9999FF"/>
                </a:gs>
                <a:gs pos="100000">
                  <a:srgbClr val="00FF00"/>
                </a:gs>
              </a:gsLst>
              <a:lin ang="2700000" scaled="1"/>
            </a:gradFill>
            <a:ln w="9525">
              <a:solidFill>
                <a:srgbClr val="FF66FF"/>
              </a:solidFill>
              <a:round/>
              <a:headEnd/>
              <a:tailEnd/>
            </a:ln>
            <a:effectLst>
              <a:outerShdw dist="107763" dir="18900000" algn="ctr" rotWithShape="0">
                <a:schemeClr val="bg2">
                  <a:alpha val="50000"/>
                </a:schemeClr>
              </a:outerShdw>
            </a:effectLst>
          </p:spPr>
          <p:txBody>
            <a:bodyPr wrap="none" anchor="ctr"/>
            <a:lstStyle/>
            <a:p>
              <a:pPr eaLnBrk="1" hangingPunct="1"/>
              <a:endParaRPr lang="vi-VN" sz="1600"/>
            </a:p>
          </p:txBody>
        </p:sp>
        <p:sp>
          <p:nvSpPr>
            <p:cNvPr id="22540" name="Text Box 7"/>
            <p:cNvSpPr txBox="1">
              <a:spLocks noChangeArrowheads="1"/>
            </p:cNvSpPr>
            <p:nvPr/>
          </p:nvSpPr>
          <p:spPr bwMode="auto">
            <a:xfrm>
              <a:off x="2277" y="205"/>
              <a:ext cx="1440" cy="529"/>
            </a:xfrm>
            <a:prstGeom prst="rect">
              <a:avLst/>
            </a:prstGeom>
            <a:noFill/>
            <a:ln w="9525">
              <a:noFill/>
              <a:miter lim="800000"/>
              <a:headEnd/>
              <a:tailEnd/>
            </a:ln>
          </p:spPr>
          <p:txBody>
            <a:bodyPr>
              <a:spAutoFit/>
            </a:bodyPr>
            <a:lstStyle/>
            <a:p>
              <a:pPr>
                <a:spcBef>
                  <a:spcPct val="50000"/>
                </a:spcBef>
              </a:pPr>
              <a:r>
                <a:rPr lang="en-US" sz="3200" b="1">
                  <a:solidFill>
                    <a:srgbClr val="FF0000"/>
                  </a:solidFill>
                  <a:cs typeface="Times New Roman" pitchFamily="18" charset="0"/>
                </a:rPr>
                <a:t>Thảo luận nhóm đôi</a:t>
              </a:r>
            </a:p>
            <a:p>
              <a:pPr>
                <a:spcBef>
                  <a:spcPct val="50000"/>
                </a:spcBef>
              </a:pPr>
              <a:r>
                <a:rPr lang="en-US" sz="3200" b="1">
                  <a:solidFill>
                    <a:srgbClr val="FF0000"/>
                  </a:solidFill>
                  <a:cs typeface="Times New Roman" pitchFamily="18" charset="0"/>
                </a:rPr>
                <a:t>           (2 phút)</a:t>
              </a:r>
            </a:p>
          </p:txBody>
        </p:sp>
      </p:grpSp>
      <p:pic>
        <p:nvPicPr>
          <p:cNvPr id="115723" name="Picture 11" descr="Picture 389"/>
          <p:cNvPicPr>
            <a:picLocks noChangeAspect="1" noChangeArrowheads="1" noCrop="1"/>
          </p:cNvPicPr>
          <p:nvPr/>
        </p:nvPicPr>
        <p:blipFill>
          <a:blip r:embed="rId5"/>
          <a:srcRect/>
          <a:stretch>
            <a:fillRect/>
          </a:stretch>
        </p:blipFill>
        <p:spPr bwMode="auto">
          <a:xfrm rot="10800000" flipV="1">
            <a:off x="990600" y="1981200"/>
            <a:ext cx="1143000" cy="1041400"/>
          </a:xfrm>
          <a:prstGeom prst="rect">
            <a:avLst/>
          </a:prstGeom>
          <a:noFill/>
          <a:ln w="9525">
            <a:noFill/>
            <a:miter lim="800000"/>
            <a:headEnd/>
            <a:tailEnd/>
          </a:ln>
        </p:spPr>
      </p:pic>
      <p:sp>
        <p:nvSpPr>
          <p:cNvPr id="22535" name="Text Box 13"/>
          <p:cNvSpPr txBox="1">
            <a:spLocks noChangeArrowheads="1"/>
          </p:cNvSpPr>
          <p:nvPr/>
        </p:nvSpPr>
        <p:spPr bwMode="auto">
          <a:xfrm>
            <a:off x="2057400" y="2438400"/>
            <a:ext cx="2438400" cy="338138"/>
          </a:xfrm>
          <a:prstGeom prst="rect">
            <a:avLst/>
          </a:prstGeom>
          <a:noFill/>
          <a:ln w="9525">
            <a:noFill/>
            <a:miter lim="800000"/>
            <a:headEnd/>
            <a:tailEnd/>
          </a:ln>
        </p:spPr>
        <p:txBody>
          <a:bodyPr>
            <a:spAutoFit/>
          </a:bodyPr>
          <a:lstStyle/>
          <a:p>
            <a:pPr>
              <a:spcBef>
                <a:spcPct val="50000"/>
              </a:spcBef>
            </a:pPr>
            <a:endParaRPr lang="vi-VN" sz="1600"/>
          </a:p>
        </p:txBody>
      </p:sp>
      <p:sp>
        <p:nvSpPr>
          <p:cNvPr id="115726" name="Text Box 14"/>
          <p:cNvSpPr txBox="1">
            <a:spLocks noChangeArrowheads="1"/>
          </p:cNvSpPr>
          <p:nvPr/>
        </p:nvSpPr>
        <p:spPr bwMode="auto">
          <a:xfrm>
            <a:off x="3581400" y="1905000"/>
            <a:ext cx="3048000" cy="523875"/>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800" b="1">
                <a:solidFill>
                  <a:srgbClr val="FF3399"/>
                </a:solidFill>
                <a:cs typeface="Times New Roman" pitchFamily="18" charset="0"/>
              </a:rPr>
              <a:t>Nhiệm vụ :</a:t>
            </a:r>
          </a:p>
        </p:txBody>
      </p:sp>
      <p:pic>
        <p:nvPicPr>
          <p:cNvPr id="22537" name="Picture 15" descr="avatar_other_0045"/>
          <p:cNvPicPr>
            <a:picLocks noChangeAspect="1" noChangeArrowheads="1" noCrop="1"/>
          </p:cNvPicPr>
          <p:nvPr/>
        </p:nvPicPr>
        <p:blipFill>
          <a:blip r:embed="rId6"/>
          <a:srcRect/>
          <a:stretch>
            <a:fillRect/>
          </a:stretch>
        </p:blipFill>
        <p:spPr bwMode="auto">
          <a:xfrm>
            <a:off x="7239000" y="3276600"/>
            <a:ext cx="1143000" cy="1371600"/>
          </a:xfrm>
          <a:prstGeom prst="rect">
            <a:avLst/>
          </a:prstGeom>
          <a:noFill/>
          <a:ln w="9525">
            <a:noFill/>
            <a:miter lim="800000"/>
            <a:headEnd/>
            <a:tailEnd/>
          </a:ln>
        </p:spPr>
      </p:pic>
      <p:pic>
        <p:nvPicPr>
          <p:cNvPr id="22538" name="Picture 16" descr="avatar_other_0045"/>
          <p:cNvPicPr>
            <a:picLocks noChangeAspect="1" noChangeArrowheads="1" noCrop="1"/>
          </p:cNvPicPr>
          <p:nvPr/>
        </p:nvPicPr>
        <p:blipFill>
          <a:blip r:embed="rId6"/>
          <a:srcRect/>
          <a:stretch>
            <a:fillRect/>
          </a:stretch>
        </p:blipFill>
        <p:spPr bwMode="auto">
          <a:xfrm>
            <a:off x="7848600" y="3886200"/>
            <a:ext cx="1066800" cy="13716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5715"/>
                                        </p:tgtEl>
                                        <p:attrNameLst>
                                          <p:attrName>style.visibility</p:attrName>
                                        </p:attrNameLst>
                                      </p:cBhvr>
                                      <p:to>
                                        <p:strVal val="visible"/>
                                      </p:to>
                                    </p:set>
                                    <p:anim calcmode="lin" valueType="num">
                                      <p:cBhvr>
                                        <p:cTn id="10" dur="1000" fill="hold"/>
                                        <p:tgtEl>
                                          <p:spTgt spid="115715"/>
                                        </p:tgtEl>
                                        <p:attrNameLst>
                                          <p:attrName>ppt_w</p:attrName>
                                        </p:attrNameLst>
                                      </p:cBhvr>
                                      <p:tavLst>
                                        <p:tav tm="0">
                                          <p:val>
                                            <p:strVal val="#ppt_w*0.70"/>
                                          </p:val>
                                        </p:tav>
                                        <p:tav tm="100000">
                                          <p:val>
                                            <p:strVal val="#ppt_w"/>
                                          </p:val>
                                        </p:tav>
                                      </p:tavLst>
                                    </p:anim>
                                    <p:anim calcmode="lin" valueType="num">
                                      <p:cBhvr>
                                        <p:cTn id="11" dur="1000" fill="hold"/>
                                        <p:tgtEl>
                                          <p:spTgt spid="115715"/>
                                        </p:tgtEl>
                                        <p:attrNameLst>
                                          <p:attrName>ppt_h</p:attrName>
                                        </p:attrNameLst>
                                      </p:cBhvr>
                                      <p:tavLst>
                                        <p:tav tm="0">
                                          <p:val>
                                            <p:strVal val="#ppt_h"/>
                                          </p:val>
                                        </p:tav>
                                        <p:tav tm="100000">
                                          <p:val>
                                            <p:strVal val="#ppt_h"/>
                                          </p:val>
                                        </p:tav>
                                      </p:tavLst>
                                    </p:anim>
                                    <p:animEffect transition="in" filter="fade">
                                      <p:cBhvr>
                                        <p:cTn id="12" dur="1000"/>
                                        <p:tgtEl>
                                          <p:spTgt spid="115715"/>
                                        </p:tgtEl>
                                      </p:cBhvr>
                                    </p:animEffect>
                                  </p:childTnLst>
                                </p:cTn>
                              </p:par>
                              <p:par>
                                <p:cTn id="13" presetID="47" presetClass="entr" presetSubtype="0" fill="hold" nodeType="withEffect">
                                  <p:stCondLst>
                                    <p:cond delay="0"/>
                                  </p:stCondLst>
                                  <p:childTnLst>
                                    <p:set>
                                      <p:cBhvr>
                                        <p:cTn id="14" dur="1" fill="hold">
                                          <p:stCondLst>
                                            <p:cond delay="0"/>
                                          </p:stCondLst>
                                        </p:cTn>
                                        <p:tgtEl>
                                          <p:spTgt spid="115723"/>
                                        </p:tgtEl>
                                        <p:attrNameLst>
                                          <p:attrName>style.visibility</p:attrName>
                                        </p:attrNameLst>
                                      </p:cBhvr>
                                      <p:to>
                                        <p:strVal val="visible"/>
                                      </p:to>
                                    </p:set>
                                    <p:animEffect transition="in" filter="fade">
                                      <p:cBhvr>
                                        <p:cTn id="15" dur="2000"/>
                                        <p:tgtEl>
                                          <p:spTgt spid="115723"/>
                                        </p:tgtEl>
                                      </p:cBhvr>
                                    </p:animEffect>
                                    <p:anim calcmode="lin" valueType="num">
                                      <p:cBhvr>
                                        <p:cTn id="16" dur="2000" fill="hold"/>
                                        <p:tgtEl>
                                          <p:spTgt spid="115723"/>
                                        </p:tgtEl>
                                        <p:attrNameLst>
                                          <p:attrName>ppt_x</p:attrName>
                                        </p:attrNameLst>
                                      </p:cBhvr>
                                      <p:tavLst>
                                        <p:tav tm="0">
                                          <p:val>
                                            <p:strVal val="#ppt_x"/>
                                          </p:val>
                                        </p:tav>
                                        <p:tav tm="100000">
                                          <p:val>
                                            <p:strVal val="#ppt_x"/>
                                          </p:val>
                                        </p:tav>
                                      </p:tavLst>
                                    </p:anim>
                                    <p:anim calcmode="lin" valueType="num">
                                      <p:cBhvr>
                                        <p:cTn id="17" dur="2000" fill="hold"/>
                                        <p:tgtEl>
                                          <p:spTgt spid="115723"/>
                                        </p:tgtEl>
                                        <p:attrNameLst>
                                          <p:attrName>ppt_y</p:attrName>
                                        </p:attrNameLst>
                                      </p:cBhvr>
                                      <p:tavLst>
                                        <p:tav tm="0">
                                          <p:val>
                                            <p:strVal val="#ppt_y-.1"/>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15726"/>
                                        </p:tgtEl>
                                        <p:attrNameLst>
                                          <p:attrName>style.visibility</p:attrName>
                                        </p:attrNameLst>
                                      </p:cBhvr>
                                      <p:to>
                                        <p:strVal val="visible"/>
                                      </p:to>
                                    </p:set>
                                    <p:anim calcmode="lin" valueType="num">
                                      <p:cBhvr additive="base">
                                        <p:cTn id="20" dur="1000" fill="hold"/>
                                        <p:tgtEl>
                                          <p:spTgt spid="115726"/>
                                        </p:tgtEl>
                                        <p:attrNameLst>
                                          <p:attrName>ppt_x</p:attrName>
                                        </p:attrNameLst>
                                      </p:cBhvr>
                                      <p:tavLst>
                                        <p:tav tm="0">
                                          <p:val>
                                            <p:strVal val="1+#ppt_w/2"/>
                                          </p:val>
                                        </p:tav>
                                        <p:tav tm="100000">
                                          <p:val>
                                            <p:strVal val="#ppt_x"/>
                                          </p:val>
                                        </p:tav>
                                      </p:tavLst>
                                    </p:anim>
                                    <p:anim calcmode="lin" valueType="num">
                                      <p:cBhvr additive="base">
                                        <p:cTn id="21" dur="1000" fill="hold"/>
                                        <p:tgtEl>
                                          <p:spTgt spid="115726"/>
                                        </p:tgtEl>
                                        <p:attrNameLst>
                                          <p:attrName>ppt_y</p:attrName>
                                        </p:attrNameLst>
                                      </p:cBhvr>
                                      <p:tavLst>
                                        <p:tav tm="0">
                                          <p:val>
                                            <p:strVal val="1+#ppt_h/2"/>
                                          </p:val>
                                        </p:tav>
                                        <p:tav tm="100000">
                                          <p:val>
                                            <p:strVal val="#ppt_y"/>
                                          </p:val>
                                        </p:tav>
                                      </p:tavLst>
                                    </p:anim>
                                  </p:childTnLst>
                                </p:cTn>
                              </p:par>
                              <p:par>
                                <p:cTn id="22" presetID="24" presetClass="entr" presetSubtype="0" fill="hold" nodeType="withEffect">
                                  <p:stCondLst>
                                    <p:cond delay="0"/>
                                  </p:stCondLst>
                                  <p:childTnLst>
                                    <p:set>
                                      <p:cBhvr>
                                        <p:cTn id="23" dur="1" fill="hold">
                                          <p:stCondLst>
                                            <p:cond delay="0"/>
                                          </p:stCondLst>
                                        </p:cTn>
                                        <p:tgtEl>
                                          <p:spTgt spid="115716">
                                            <p:txEl>
                                              <p:pRg st="1" end="1"/>
                                            </p:txEl>
                                          </p:spTgt>
                                        </p:tgtEl>
                                        <p:attrNameLst>
                                          <p:attrName>style.visibility</p:attrName>
                                        </p:attrNameLst>
                                      </p:cBhvr>
                                      <p:to>
                                        <p:strVal val="visible"/>
                                      </p:to>
                                    </p:set>
                                    <p:anim to="" calcmode="lin" valueType="num">
                                      <p:cBhvr>
                                        <p:cTn id="24" dur="1" fill="hold"/>
                                        <p:tgtEl>
                                          <p:spTgt spid="1157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P spid="1157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1" descr="green_ferns_light_md_wh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5780" name="Text Box 4"/>
          <p:cNvSpPr txBox="1">
            <a:spLocks noChangeArrowheads="1"/>
          </p:cNvSpPr>
          <p:nvPr/>
        </p:nvSpPr>
        <p:spPr bwMode="auto">
          <a:xfrm>
            <a:off x="990600" y="609600"/>
            <a:ext cx="7467600" cy="5632450"/>
          </a:xfrm>
          <a:prstGeom prst="rect">
            <a:avLst/>
          </a:prstGeom>
          <a:noFill/>
          <a:ln w="9525">
            <a:noFill/>
            <a:miter lim="800000"/>
            <a:headEnd/>
            <a:tailEnd/>
          </a:ln>
        </p:spPr>
        <p:txBody>
          <a:bodyPr>
            <a:spAutoFit/>
          </a:bodyPr>
          <a:lstStyle/>
          <a:p>
            <a:pPr eaLnBrk="1" hangingPunct="1">
              <a:spcBef>
                <a:spcPct val="50000"/>
              </a:spcBef>
            </a:pPr>
            <a:r>
              <a:rPr lang="en-US" sz="4000" b="1">
                <a:solidFill>
                  <a:srgbClr val="FF0000"/>
                </a:solidFill>
                <a:cs typeface="Times New Roman" pitchFamily="18" charset="0"/>
              </a:rPr>
              <a:t>Cần chú ý:</a:t>
            </a:r>
            <a:r>
              <a:rPr lang="en-US" sz="4000" b="1">
                <a:cs typeface="Times New Roman" pitchFamily="18" charset="0"/>
              </a:rPr>
              <a:t> </a:t>
            </a:r>
            <a:r>
              <a:rPr lang="en-US" sz="4000" b="1">
                <a:solidFill>
                  <a:srgbClr val="0000FF"/>
                </a:solidFill>
                <a:cs typeface="Times New Roman" pitchFamily="18" charset="0"/>
              </a:rPr>
              <a:t>Sau khi dùng phân bón cây phải rửa tay, dọn vệ sinh không vươn vãi ra đất, cất vào tủ hoặc để trên giá cao 1,2m. Lượng phân bón vừa phải, không quá nhiều làm ảnh hưởng đến sự phát triển của cây và sức khỏe con người, dễ bị ngộ độc.</a:t>
            </a:r>
          </a:p>
        </p:txBody>
      </p:sp>
      <p:cxnSp>
        <p:nvCxnSpPr>
          <p:cNvPr id="26" name="Straight Connector 25"/>
          <p:cNvCxnSpPr/>
          <p:nvPr/>
        </p:nvCxnSpPr>
        <p:spPr>
          <a:xfrm>
            <a:off x="2971800" y="1828800"/>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25"/>
          <p:cNvCxnSpPr/>
          <p:nvPr/>
        </p:nvCxnSpPr>
        <p:spPr>
          <a:xfrm>
            <a:off x="5791200" y="18288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5"/>
          <p:cNvCxnSpPr/>
          <p:nvPr/>
        </p:nvCxnSpPr>
        <p:spPr>
          <a:xfrm>
            <a:off x="1066800" y="2438400"/>
            <a:ext cx="7162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25"/>
          <p:cNvCxnSpPr/>
          <p:nvPr/>
        </p:nvCxnSpPr>
        <p:spPr>
          <a:xfrm>
            <a:off x="3124200" y="365760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25"/>
          <p:cNvCxnSpPr/>
          <p:nvPr/>
        </p:nvCxnSpPr>
        <p:spPr>
          <a:xfrm>
            <a:off x="1143000" y="3048000"/>
            <a:ext cx="7010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25"/>
          <p:cNvCxnSpPr/>
          <p:nvPr/>
        </p:nvCxnSpPr>
        <p:spPr>
          <a:xfrm>
            <a:off x="1066800" y="487680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25"/>
          <p:cNvCxnSpPr/>
          <p:nvPr/>
        </p:nvCxnSpPr>
        <p:spPr>
          <a:xfrm>
            <a:off x="3352800" y="4267200"/>
            <a:ext cx="388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25"/>
          <p:cNvCxnSpPr/>
          <p:nvPr/>
        </p:nvCxnSpPr>
        <p:spPr>
          <a:xfrm>
            <a:off x="4648200" y="548640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25"/>
          <p:cNvCxnSpPr/>
          <p:nvPr/>
        </p:nvCxnSpPr>
        <p:spPr>
          <a:xfrm>
            <a:off x="4953000" y="48768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p:nvPr/>
        </p:nvCxnSpPr>
        <p:spPr>
          <a:xfrm>
            <a:off x="1066800" y="548640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25"/>
          <p:cNvCxnSpPr/>
          <p:nvPr/>
        </p:nvCxnSpPr>
        <p:spPr>
          <a:xfrm>
            <a:off x="5410200" y="365760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animEffect transition="in" filter="fade">
                                      <p:cBhvr>
                                        <p:cTn id="9" dur="500"/>
                                        <p:tgtEl>
                                          <p:spTgt spid="75780"/>
                                        </p:tgtEl>
                                      </p:cBhvr>
                                    </p:animEffect>
                                  </p:childTnLst>
                                </p:cTn>
                              </p:par>
                              <p:par>
                                <p:cTn id="10" presetID="2" presetClass="entr" presetSubtype="4"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50000">
              <a:srgbClr val="FFFFCC"/>
            </a:gs>
            <a:gs pos="100000">
              <a:srgbClr val="FFFF66"/>
            </a:gs>
          </a:gsLst>
          <a:lin ang="5400000" scaled="1"/>
        </a:gradFill>
        <a:effectLst/>
      </p:bgPr>
    </p:bg>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609600" y="381000"/>
            <a:ext cx="8001000" cy="1066800"/>
          </a:xfrm>
          <a:prstGeom prst="cloudCallout">
            <a:avLst>
              <a:gd name="adj1" fmla="val -40000"/>
              <a:gd name="adj2" fmla="val 98514"/>
            </a:avLst>
          </a:prstGeom>
          <a:solidFill>
            <a:srgbClr val="FFCCFF"/>
          </a:solidFill>
          <a:ln w="9525">
            <a:solidFill>
              <a:schemeClr val="tx1"/>
            </a:solidFill>
            <a:round/>
            <a:headEnd/>
            <a:tailEnd/>
          </a:ln>
        </p:spPr>
        <p:txBody>
          <a:bodyPr/>
          <a:lstStyle/>
          <a:p>
            <a:pPr algn="ctr" eaLnBrk="1" hangingPunct="1"/>
            <a:endParaRPr lang="vi-VN"/>
          </a:p>
        </p:txBody>
      </p:sp>
      <p:sp>
        <p:nvSpPr>
          <p:cNvPr id="11269" name="Text Box 5"/>
          <p:cNvSpPr txBox="1">
            <a:spLocks noChangeArrowheads="1"/>
          </p:cNvSpPr>
          <p:nvPr/>
        </p:nvSpPr>
        <p:spPr bwMode="auto">
          <a:xfrm>
            <a:off x="1676400" y="533400"/>
            <a:ext cx="6400800" cy="641350"/>
          </a:xfrm>
          <a:prstGeom prst="rect">
            <a:avLst/>
          </a:prstGeom>
          <a:noFill/>
          <a:ln w="9525">
            <a:noFill/>
            <a:miter lim="800000"/>
            <a:headEnd/>
            <a:tailEnd/>
          </a:ln>
        </p:spPr>
        <p:txBody>
          <a:bodyPr>
            <a:spAutoFit/>
          </a:bodyPr>
          <a:lstStyle/>
          <a:p>
            <a:pPr eaLnBrk="1" hangingPunct="1">
              <a:spcBef>
                <a:spcPct val="50000"/>
              </a:spcBef>
            </a:pPr>
            <a:r>
              <a:rPr lang="en-US" sz="3600" b="1">
                <a:cs typeface="Times New Roman" pitchFamily="18" charset="0"/>
              </a:rPr>
              <a:t>Bước 3: Tìm hiểu đất trồng</a:t>
            </a:r>
          </a:p>
        </p:txBody>
      </p:sp>
      <p:sp>
        <p:nvSpPr>
          <p:cNvPr id="11270" name="Text Box 6"/>
          <p:cNvSpPr txBox="1">
            <a:spLocks noChangeArrowheads="1"/>
          </p:cNvSpPr>
          <p:nvPr/>
        </p:nvSpPr>
        <p:spPr bwMode="auto">
          <a:xfrm>
            <a:off x="914400" y="1981200"/>
            <a:ext cx="7010400" cy="1190625"/>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0000"/>
                </a:solidFill>
                <a:cs typeface="Times New Roman" pitchFamily="18" charset="0"/>
              </a:rPr>
              <a:t>Đất trồng có tác dụng gì trong việc trồng rau, hoa?</a:t>
            </a:r>
          </a:p>
        </p:txBody>
      </p:sp>
      <p:sp>
        <p:nvSpPr>
          <p:cNvPr id="11272" name="Text Box 8"/>
          <p:cNvSpPr txBox="1">
            <a:spLocks noChangeArrowheads="1"/>
          </p:cNvSpPr>
          <p:nvPr/>
        </p:nvSpPr>
        <p:spPr bwMode="auto">
          <a:xfrm>
            <a:off x="381000" y="3429000"/>
            <a:ext cx="8534400" cy="1739900"/>
          </a:xfrm>
          <a:prstGeom prst="rect">
            <a:avLst/>
          </a:prstGeom>
          <a:noFill/>
          <a:ln w="9525">
            <a:noFill/>
            <a:miter lim="800000"/>
            <a:headEnd/>
            <a:tailEnd/>
          </a:ln>
        </p:spPr>
        <p:txBody>
          <a:bodyPr>
            <a:spAutoFit/>
          </a:bodyPr>
          <a:lstStyle/>
          <a:p>
            <a:pPr eaLnBrk="1" hangingPunct="1">
              <a:spcBef>
                <a:spcPct val="50000"/>
              </a:spcBef>
            </a:pPr>
            <a:r>
              <a:rPr lang="en-US" sz="3600" b="1">
                <a:solidFill>
                  <a:srgbClr val="0066FF"/>
                </a:solidFill>
                <a:cs typeface="Times New Roman" pitchFamily="18" charset="0"/>
              </a:rPr>
              <a:t>Đất trồng là nơi cây sinh sống và cung cấp các chất cần thiết cho cây sinh trưởng, phát triển.</a:t>
            </a:r>
          </a:p>
        </p:txBody>
      </p:sp>
      <p:pic>
        <p:nvPicPr>
          <p:cNvPr id="26630" name="Picture 11" descr="304218"/>
          <p:cNvPicPr>
            <a:picLocks noChangeAspect="1" noChangeArrowheads="1" noCrop="1"/>
          </p:cNvPicPr>
          <p:nvPr/>
        </p:nvPicPr>
        <p:blipFill>
          <a:blip r:embed="rId3"/>
          <a:srcRect/>
          <a:stretch>
            <a:fillRect/>
          </a:stretch>
        </p:blipFill>
        <p:spPr bwMode="auto">
          <a:xfrm>
            <a:off x="5715000" y="5486400"/>
            <a:ext cx="1524000" cy="1219200"/>
          </a:xfrm>
          <a:prstGeom prst="rect">
            <a:avLst/>
          </a:prstGeom>
          <a:noFill/>
          <a:ln w="9525">
            <a:noFill/>
            <a:miter lim="800000"/>
            <a:headEnd/>
            <a:tailEnd/>
          </a:ln>
        </p:spPr>
      </p:pic>
      <p:pic>
        <p:nvPicPr>
          <p:cNvPr id="26631" name="Picture 12" descr="304218"/>
          <p:cNvPicPr>
            <a:picLocks noChangeAspect="1" noChangeArrowheads="1" noCrop="1"/>
          </p:cNvPicPr>
          <p:nvPr/>
        </p:nvPicPr>
        <p:blipFill>
          <a:blip r:embed="rId3"/>
          <a:srcRect/>
          <a:stretch>
            <a:fillRect/>
          </a:stretch>
        </p:blipFill>
        <p:spPr bwMode="auto">
          <a:xfrm>
            <a:off x="1905000" y="5486400"/>
            <a:ext cx="18288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268"/>
                                        </p:tgtEl>
                                        <p:attrNameLst>
                                          <p:attrName>style.visibility</p:attrName>
                                        </p:attrNameLst>
                                      </p:cBhvr>
                                      <p:to>
                                        <p:strVal val="visible"/>
                                      </p:to>
                                    </p:set>
                                    <p:anim calcmode="discrete" valueType="clr">
                                      <p:cBhvr override="childStyle">
                                        <p:cTn id="7"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8"/>
                                        </p:tgtEl>
                                        <p:attrNameLst>
                                          <p:attrName>fillcolor</p:attrName>
                                        </p:attrNameLst>
                                      </p:cBhvr>
                                      <p:tavLst>
                                        <p:tav tm="0">
                                          <p:val>
                                            <p:clrVal>
                                              <a:schemeClr val="accent2"/>
                                            </p:clrVal>
                                          </p:val>
                                        </p:tav>
                                        <p:tav tm="50000">
                                          <p:val>
                                            <p:clrVal>
                                              <a:schemeClr val="hlink"/>
                                            </p:clrVal>
                                          </p:val>
                                        </p:tav>
                                      </p:tavLst>
                                    </p:anim>
                                    <p:set>
                                      <p:cBhvr>
                                        <p:cTn id="9" dur="80"/>
                                        <p:tgtEl>
                                          <p:spTgt spid="11268"/>
                                        </p:tgtEl>
                                        <p:attrNameLst>
                                          <p:attrName>fill.type</p:attrName>
                                        </p:attrNameLst>
                                      </p:cBhvr>
                                      <p:to>
                                        <p:strVal val="solid"/>
                                      </p:to>
                                    </p:set>
                                  </p:childTnLst>
                                </p:cTn>
                              </p:par>
                            </p:childTnLst>
                          </p:cTn>
                        </p:par>
                        <p:par>
                          <p:cTn id="10" fill="hold" nodeType="afterGroup">
                            <p:stCondLst>
                              <p:cond delay="40"/>
                            </p:stCondLst>
                            <p:childTnLst>
                              <p:par>
                                <p:cTn id="11" presetID="17" presetClass="entr" presetSubtype="10" fill="hold" grpId="0" nodeType="after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p:cTn id="13" dur="500" fill="hold"/>
                                        <p:tgtEl>
                                          <p:spTgt spid="11269"/>
                                        </p:tgtEl>
                                        <p:attrNameLst>
                                          <p:attrName>ppt_w</p:attrName>
                                        </p:attrNameLst>
                                      </p:cBhvr>
                                      <p:tavLst>
                                        <p:tav tm="0">
                                          <p:val>
                                            <p:fltVal val="0"/>
                                          </p:val>
                                        </p:tav>
                                        <p:tav tm="100000">
                                          <p:val>
                                            <p:strVal val="#ppt_w"/>
                                          </p:val>
                                        </p:tav>
                                      </p:tavLst>
                                    </p:anim>
                                    <p:anim calcmode="lin" valueType="num">
                                      <p:cBhvr>
                                        <p:cTn id="14" dur="500" fill="hold"/>
                                        <p:tgtEl>
                                          <p:spTgt spid="11269"/>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4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1270"/>
                                        </p:tgtEl>
                                        <p:attrNameLst>
                                          <p:attrName>style.visibility</p:attrName>
                                        </p:attrNameLst>
                                      </p:cBhvr>
                                      <p:to>
                                        <p:strVal val="visible"/>
                                      </p:to>
                                    </p:set>
                                    <p:anim calcmode="discrete" valueType="clr">
                                      <p:cBhvr override="childStyle">
                                        <p:cTn id="18" dur="80"/>
                                        <p:tgtEl>
                                          <p:spTgt spid="1127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270"/>
                                        </p:tgtEl>
                                        <p:attrNameLst>
                                          <p:attrName>fillcolor</p:attrName>
                                        </p:attrNameLst>
                                      </p:cBhvr>
                                      <p:tavLst>
                                        <p:tav tm="0">
                                          <p:val>
                                            <p:clrVal>
                                              <a:schemeClr val="accent2"/>
                                            </p:clrVal>
                                          </p:val>
                                        </p:tav>
                                        <p:tav tm="50000">
                                          <p:val>
                                            <p:clrVal>
                                              <a:schemeClr val="hlink"/>
                                            </p:clrVal>
                                          </p:val>
                                        </p:tav>
                                      </p:tavLst>
                                    </p:anim>
                                    <p:set>
                                      <p:cBhvr>
                                        <p:cTn id="20" dur="80"/>
                                        <p:tgtEl>
                                          <p:spTgt spid="11270"/>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1272"/>
                                        </p:tgtEl>
                                        <p:attrNameLst>
                                          <p:attrName>style.visibility</p:attrName>
                                        </p:attrNameLst>
                                      </p:cBhvr>
                                      <p:to>
                                        <p:strVal val="visible"/>
                                      </p:to>
                                    </p:set>
                                    <p:animEffect transition="in" filter="fade">
                                      <p:cBhvr>
                                        <p:cTn id="25" dur="100"/>
                                        <p:tgtEl>
                                          <p:spTgt spid="11272"/>
                                        </p:tgtEl>
                                      </p:cBhvr>
                                    </p:animEffect>
                                    <p:anim calcmode="lin" valueType="num">
                                      <p:cBhvr>
                                        <p:cTn id="26" dur="400" fill="hold"/>
                                        <p:tgtEl>
                                          <p:spTgt spid="11272"/>
                                        </p:tgtEl>
                                        <p:attrNameLst>
                                          <p:attrName>ppt_x</p:attrName>
                                        </p:attrNameLst>
                                      </p:cBhvr>
                                      <p:tavLst>
                                        <p:tav tm="0">
                                          <p:val>
                                            <p:strVal val="#ppt_x"/>
                                          </p:val>
                                        </p:tav>
                                        <p:tav tm="100000">
                                          <p:val>
                                            <p:strVal val="#ppt_x"/>
                                          </p:val>
                                        </p:tav>
                                      </p:tavLst>
                                    </p:anim>
                                    <p:anim calcmode="lin" valueType="num">
                                      <p:cBhvr>
                                        <p:cTn id="27" dur="400" fill="hold"/>
                                        <p:tgtEl>
                                          <p:spTgt spid="11272"/>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12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12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p:bldP spid="11270" grpId="0"/>
      <p:bldP spid="112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FLOW048"/>
          <p:cNvPicPr>
            <a:picLocks noChangeAspect="1" noChangeArrowheads="1"/>
          </p:cNvPicPr>
          <p:nvPr/>
        </p:nvPicPr>
        <p:blipFill>
          <a:blip r:embed="rId3"/>
          <a:srcRect/>
          <a:stretch>
            <a:fillRect/>
          </a:stretch>
        </p:blipFill>
        <p:spPr bwMode="auto">
          <a:xfrm>
            <a:off x="0" y="0"/>
            <a:ext cx="4800600" cy="3733800"/>
          </a:xfrm>
          <a:prstGeom prst="rect">
            <a:avLst/>
          </a:prstGeom>
          <a:noFill/>
          <a:ln w="9525">
            <a:noFill/>
            <a:miter lim="800000"/>
            <a:headEnd/>
            <a:tailEnd/>
          </a:ln>
        </p:spPr>
      </p:pic>
      <p:pic>
        <p:nvPicPr>
          <p:cNvPr id="17412" name="Picture 5"/>
          <p:cNvPicPr>
            <a:picLocks noChangeAspect="1" noChangeArrowheads="1"/>
          </p:cNvPicPr>
          <p:nvPr/>
        </p:nvPicPr>
        <p:blipFill>
          <a:blip r:embed="rId4">
            <a:lum bright="-10000" contrast="8000"/>
          </a:blip>
          <a:srcRect/>
          <a:stretch>
            <a:fillRect/>
          </a:stretch>
        </p:blipFill>
        <p:spPr bwMode="auto">
          <a:xfrm>
            <a:off x="4876800" y="3733800"/>
            <a:ext cx="4267200" cy="3124200"/>
          </a:xfrm>
          <a:prstGeom prst="rect">
            <a:avLst/>
          </a:prstGeom>
          <a:noFill/>
          <a:ln w="9525">
            <a:noFill/>
            <a:miter lim="800000"/>
            <a:headEnd/>
            <a:tailEnd/>
          </a:ln>
        </p:spPr>
      </p:pic>
      <p:pic>
        <p:nvPicPr>
          <p:cNvPr id="17413" name="Picture 6"/>
          <p:cNvPicPr>
            <a:picLocks noChangeAspect="1" noChangeArrowheads="1"/>
          </p:cNvPicPr>
          <p:nvPr/>
        </p:nvPicPr>
        <p:blipFill>
          <a:blip r:embed="rId5">
            <a:lum bright="-20000" contrast="22000"/>
          </a:blip>
          <a:srcRect/>
          <a:stretch>
            <a:fillRect/>
          </a:stretch>
        </p:blipFill>
        <p:spPr bwMode="auto">
          <a:xfrm>
            <a:off x="0" y="3733800"/>
            <a:ext cx="4800600" cy="3124200"/>
          </a:xfrm>
          <a:prstGeom prst="rect">
            <a:avLst/>
          </a:prstGeom>
          <a:noFill/>
          <a:ln w="9525">
            <a:noFill/>
            <a:miter lim="800000"/>
            <a:headEnd/>
            <a:tailEnd/>
          </a:ln>
        </p:spPr>
      </p:pic>
      <p:pic>
        <p:nvPicPr>
          <p:cNvPr id="17414" name="Picture 6"/>
          <p:cNvPicPr>
            <a:picLocks noChangeAspect="1" noChangeArrowheads="1"/>
          </p:cNvPicPr>
          <p:nvPr/>
        </p:nvPicPr>
        <p:blipFill>
          <a:blip r:embed="rId6">
            <a:lum bright="-14000" contrast="-26000"/>
          </a:blip>
          <a:srcRect/>
          <a:stretch>
            <a:fillRect/>
          </a:stretch>
        </p:blipFill>
        <p:spPr bwMode="auto">
          <a:xfrm>
            <a:off x="4876800" y="0"/>
            <a:ext cx="42672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par>
                                <p:cTn id="8" presetID="5" presetClass="entr" presetSubtype="10" fill="hold"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checkerboard(across)">
                                      <p:cBhvr>
                                        <p:cTn id="10" dur="500"/>
                                        <p:tgtEl>
                                          <p:spTgt spid="17414"/>
                                        </p:tgtEl>
                                      </p:cBhvr>
                                    </p:animEffect>
                                  </p:childTnLst>
                                </p:cTn>
                              </p:par>
                              <p:par>
                                <p:cTn id="11" presetID="5" presetClass="entr" presetSubtype="1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checkerboard(across)">
                                      <p:cBhvr>
                                        <p:cTn id="13" dur="500"/>
                                        <p:tgtEl>
                                          <p:spTgt spid="17413"/>
                                        </p:tgtEl>
                                      </p:cBhvr>
                                    </p:animEffect>
                                  </p:childTnLst>
                                </p:cTn>
                              </p:par>
                              <p:par>
                                <p:cTn id="14" presetID="5" presetClass="entr" presetSubtype="10" fill="hold" nodeType="withEffect">
                                  <p:stCondLst>
                                    <p:cond delay="0"/>
                                  </p:stCondLst>
                                  <p:childTnLst>
                                    <p:set>
                                      <p:cBhvr>
                                        <p:cTn id="15" dur="1" fill="hold">
                                          <p:stCondLst>
                                            <p:cond delay="0"/>
                                          </p:stCondLst>
                                        </p:cTn>
                                        <p:tgtEl>
                                          <p:spTgt spid="17412"/>
                                        </p:tgtEl>
                                        <p:attrNameLst>
                                          <p:attrName>style.visibility</p:attrName>
                                        </p:attrNameLst>
                                      </p:cBhvr>
                                      <p:to>
                                        <p:strVal val="visible"/>
                                      </p:to>
                                    </p:set>
                                    <p:animEffect transition="in" filter="checkerboard(across)">
                                      <p:cBhvr>
                                        <p:cTn id="16"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 (40)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0723" name="Picture 3" descr="J0124039"/>
          <p:cNvPicPr>
            <a:picLocks noChangeAspect="1" noChangeArrowheads="1"/>
          </p:cNvPicPr>
          <p:nvPr/>
        </p:nvPicPr>
        <p:blipFill>
          <a:blip r:embed="rId4"/>
          <a:srcRect/>
          <a:stretch>
            <a:fillRect/>
          </a:stretch>
        </p:blipFill>
        <p:spPr bwMode="auto">
          <a:xfrm rot="5400000">
            <a:off x="103187" y="5437188"/>
            <a:ext cx="1317625" cy="1524000"/>
          </a:xfrm>
          <a:prstGeom prst="rect">
            <a:avLst/>
          </a:prstGeom>
          <a:noFill/>
          <a:ln w="9525">
            <a:noFill/>
            <a:miter lim="800000"/>
            <a:headEnd/>
            <a:tailEnd/>
          </a:ln>
        </p:spPr>
      </p:pic>
      <p:pic>
        <p:nvPicPr>
          <p:cNvPr id="30724" name="Picture 4" descr="J0124039"/>
          <p:cNvPicPr>
            <a:picLocks noChangeAspect="1" noChangeArrowheads="1"/>
          </p:cNvPicPr>
          <p:nvPr/>
        </p:nvPicPr>
        <p:blipFill>
          <a:blip r:embed="rId4"/>
          <a:srcRect/>
          <a:stretch>
            <a:fillRect/>
          </a:stretch>
        </p:blipFill>
        <p:spPr bwMode="auto">
          <a:xfrm rot="-5400000">
            <a:off x="7864475" y="-92075"/>
            <a:ext cx="1187450" cy="1371600"/>
          </a:xfrm>
          <a:prstGeom prst="rect">
            <a:avLst/>
          </a:prstGeom>
          <a:noFill/>
          <a:ln w="9525">
            <a:noFill/>
            <a:miter lim="800000"/>
            <a:headEnd/>
            <a:tailEnd/>
          </a:ln>
        </p:spPr>
      </p:pic>
      <p:sp>
        <p:nvSpPr>
          <p:cNvPr id="80901" name="WordArt 5"/>
          <p:cNvSpPr>
            <a:spLocks noChangeArrowheads="1" noChangeShapeType="1" noTextEdit="1"/>
          </p:cNvSpPr>
          <p:nvPr/>
        </p:nvSpPr>
        <p:spPr bwMode="auto">
          <a:xfrm>
            <a:off x="1981200" y="609600"/>
            <a:ext cx="4648200" cy="13716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HOẠT ĐỘNG 2</a:t>
            </a:r>
          </a:p>
        </p:txBody>
      </p:sp>
      <p:sp>
        <p:nvSpPr>
          <p:cNvPr id="80902" name="WordArt 6"/>
          <p:cNvSpPr>
            <a:spLocks noChangeArrowheads="1" noChangeShapeType="1" noTextEdit="1"/>
          </p:cNvSpPr>
          <p:nvPr/>
        </p:nvSpPr>
        <p:spPr bwMode="auto">
          <a:xfrm>
            <a:off x="762000" y="2895600"/>
            <a:ext cx="7696200" cy="1905000"/>
          </a:xfrm>
          <a:prstGeom prst="rect">
            <a:avLst/>
          </a:prstGeom>
        </p:spPr>
        <p:txBody>
          <a:bodyPr wrap="none" fromWordArt="1">
            <a:prstTxWarp prst="textPlain">
              <a:avLst>
                <a:gd name="adj" fmla="val 50000"/>
              </a:avLst>
            </a:prstTxWarp>
          </a:bodyPr>
          <a:lstStyle/>
          <a:p>
            <a:pPr algn="ctr"/>
            <a:r>
              <a:rPr lang="en-US" sz="3600" b="1" i="1" kern="10">
                <a:ln w="9525">
                  <a:solidFill>
                    <a:srgbClr val="FFFF00"/>
                  </a:solidFill>
                  <a:round/>
                  <a:headEnd/>
                  <a:tailEnd/>
                </a:ln>
                <a:solidFill>
                  <a:srgbClr val="993366"/>
                </a:solidFill>
                <a:effectLst>
                  <a:outerShdw dist="35921" dir="2700000" algn="ctr" rotWithShape="0">
                    <a:srgbClr val="808080">
                      <a:alpha val="79999"/>
                    </a:srgbClr>
                  </a:outerShdw>
                </a:effectLst>
                <a:latin typeface="Arial"/>
                <a:cs typeface="Arial"/>
              </a:rPr>
              <a:t>DỤNG CỤ TRỒNG RAU, HOA</a:t>
            </a:r>
          </a:p>
        </p:txBody>
      </p:sp>
      <p:pic>
        <p:nvPicPr>
          <p:cNvPr id="30727" name="Picture 7" descr="J0124039"/>
          <p:cNvPicPr>
            <a:picLocks noChangeAspect="1" noChangeArrowheads="1"/>
          </p:cNvPicPr>
          <p:nvPr/>
        </p:nvPicPr>
        <p:blipFill>
          <a:blip r:embed="rId4"/>
          <a:srcRect/>
          <a:stretch>
            <a:fillRect/>
          </a:stretch>
        </p:blipFill>
        <p:spPr bwMode="auto">
          <a:xfrm>
            <a:off x="7627938" y="5486400"/>
            <a:ext cx="1516062" cy="1371600"/>
          </a:xfrm>
          <a:prstGeom prst="rect">
            <a:avLst/>
          </a:prstGeom>
          <a:noFill/>
          <a:ln w="9525">
            <a:noFill/>
            <a:miter lim="800000"/>
            <a:headEnd/>
            <a:tailEnd/>
          </a:ln>
        </p:spPr>
      </p:pic>
      <p:pic>
        <p:nvPicPr>
          <p:cNvPr id="30728" name="Picture 8" descr="J0124039"/>
          <p:cNvPicPr>
            <a:picLocks noChangeAspect="1" noChangeArrowheads="1"/>
          </p:cNvPicPr>
          <p:nvPr/>
        </p:nvPicPr>
        <p:blipFill>
          <a:blip r:embed="rId4"/>
          <a:srcRect/>
          <a:stretch>
            <a:fillRect/>
          </a:stretch>
        </p:blipFill>
        <p:spPr bwMode="auto">
          <a:xfrm rot="10800000">
            <a:off x="0" y="0"/>
            <a:ext cx="1187450" cy="1371600"/>
          </a:xfrm>
          <a:prstGeom prst="rect">
            <a:avLst/>
          </a:prstGeom>
          <a:noFill/>
          <a:ln w="9525">
            <a:noFill/>
            <a:miter lim="800000"/>
            <a:headEnd/>
            <a:tailEnd/>
          </a:ln>
        </p:spPr>
      </p:pic>
      <p:pic>
        <p:nvPicPr>
          <p:cNvPr id="30729" name="Picture 9" descr="boy_catching_baseball_md_clr"/>
          <p:cNvPicPr>
            <a:picLocks noChangeAspect="1" noChangeArrowheads="1" noCrop="1"/>
          </p:cNvPicPr>
          <p:nvPr/>
        </p:nvPicPr>
        <p:blipFill>
          <a:blip r:embed="rId5"/>
          <a:srcRect/>
          <a:stretch>
            <a:fillRect/>
          </a:stretch>
        </p:blipFill>
        <p:spPr bwMode="auto">
          <a:xfrm>
            <a:off x="3886200" y="5334000"/>
            <a:ext cx="1676400" cy="12954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diamond(in)">
                                      <p:cBhvr>
                                        <p:cTn id="7" dur="1000"/>
                                        <p:tgtEl>
                                          <p:spTgt spid="80901"/>
                                        </p:tgtEl>
                                      </p:cBhvr>
                                    </p:animEffect>
                                  </p:childTnLst>
                                </p:cTn>
                              </p:par>
                            </p:childTnLst>
                          </p:cTn>
                        </p:par>
                        <p:par>
                          <p:cTn id="8" fill="hold" nodeType="afterGroup">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80902"/>
                                        </p:tgtEl>
                                        <p:attrNameLst>
                                          <p:attrName>style.visibility</p:attrName>
                                        </p:attrNameLst>
                                      </p:cBhvr>
                                      <p:to>
                                        <p:strVal val="visible"/>
                                      </p:to>
                                    </p:set>
                                    <p:animEffect transition="in" filter="fade">
                                      <p:cBhvr>
                                        <p:cTn id="11" dur="800" decel="100000"/>
                                        <p:tgtEl>
                                          <p:spTgt spid="80902"/>
                                        </p:tgtEl>
                                      </p:cBhvr>
                                    </p:animEffect>
                                    <p:anim calcmode="lin" valueType="num">
                                      <p:cBhvr>
                                        <p:cTn id="12" dur="800" decel="100000" fill="hold"/>
                                        <p:tgtEl>
                                          <p:spTgt spid="80902"/>
                                        </p:tgtEl>
                                        <p:attrNameLst>
                                          <p:attrName>style.rotation</p:attrName>
                                        </p:attrNameLst>
                                      </p:cBhvr>
                                      <p:tavLst>
                                        <p:tav tm="0">
                                          <p:val>
                                            <p:fltVal val="-90"/>
                                          </p:val>
                                        </p:tav>
                                        <p:tav tm="100000">
                                          <p:val>
                                            <p:fltVal val="0"/>
                                          </p:val>
                                        </p:tav>
                                      </p:tavLst>
                                    </p:anim>
                                    <p:anim calcmode="lin" valueType="num">
                                      <p:cBhvr>
                                        <p:cTn id="13" dur="800" decel="100000" fill="hold"/>
                                        <p:tgtEl>
                                          <p:spTgt spid="80902"/>
                                        </p:tgtEl>
                                        <p:attrNameLst>
                                          <p:attrName>ppt_x</p:attrName>
                                        </p:attrNameLst>
                                      </p:cBhvr>
                                      <p:tavLst>
                                        <p:tav tm="0">
                                          <p:val>
                                            <p:strVal val="#ppt_x+0.4"/>
                                          </p:val>
                                        </p:tav>
                                        <p:tav tm="100000">
                                          <p:val>
                                            <p:strVal val="#ppt_x-0.05"/>
                                          </p:val>
                                        </p:tav>
                                      </p:tavLst>
                                    </p:anim>
                                    <p:anim calcmode="lin" valueType="num">
                                      <p:cBhvr>
                                        <p:cTn id="14" dur="800" decel="100000" fill="hold"/>
                                        <p:tgtEl>
                                          <p:spTgt spid="8090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8090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80902"/>
                                        </p:tgtEl>
                                        <p:attrNameLst>
                                          <p:attrName>ppt_y</p:attrName>
                                        </p:attrNameLst>
                                      </p:cBhvr>
                                      <p:tavLst>
                                        <p:tav tm="0">
                                          <p:val>
                                            <p:strVal val="#ppt_y+0.1"/>
                                          </p:val>
                                        </p:tav>
                                        <p:tav tm="100000">
                                          <p:val>
                                            <p:strVal val="#ppt_y"/>
                                          </p:val>
                                        </p:tav>
                                      </p:tavLst>
                                    </p:anim>
                                  </p:childTnLst>
                                </p:cTn>
                              </p:par>
                            </p:childTnLst>
                          </p:cTn>
                        </p:par>
                        <p:par>
                          <p:cTn id="17" fill="hold" nodeType="afterGroup">
                            <p:stCondLst>
                              <p:cond delay="2000"/>
                            </p:stCondLst>
                            <p:childTnLst>
                              <p:par>
                                <p:cTn id="18" presetID="24" presetClass="emph" presetSubtype="0" repeatCount="indefinite" fill="hold" grpId="1" nodeType="afterEffect">
                                  <p:stCondLst>
                                    <p:cond delay="0"/>
                                  </p:stCondLst>
                                  <p:childTnLst>
                                    <p:animClr clrSpc="hsl" dir="cw">
                                      <p:cBhvr override="childStyle">
                                        <p:cTn id="19" dur="2000" fill="hold"/>
                                        <p:tgtEl>
                                          <p:spTgt spid="80902"/>
                                        </p:tgtEl>
                                        <p:attrNameLst>
                                          <p:attrName>style.color</p:attrName>
                                        </p:attrNameLst>
                                      </p:cBhvr>
                                      <p:by>
                                        <p:hsl h="0" s="-12549" l="-25098"/>
                                      </p:by>
                                    </p:animClr>
                                    <p:animClr clrSpc="hsl" dir="cw">
                                      <p:cBhvr>
                                        <p:cTn id="20" dur="2000" fill="hold"/>
                                        <p:tgtEl>
                                          <p:spTgt spid="80902"/>
                                        </p:tgtEl>
                                        <p:attrNameLst>
                                          <p:attrName>fillcolor</p:attrName>
                                        </p:attrNameLst>
                                      </p:cBhvr>
                                      <p:by>
                                        <p:hsl h="0" s="-12549" l="-25098"/>
                                      </p:by>
                                    </p:animClr>
                                    <p:animClr clrSpc="hsl" dir="cw">
                                      <p:cBhvr>
                                        <p:cTn id="21" dur="2000" fill="hold"/>
                                        <p:tgtEl>
                                          <p:spTgt spid="80902"/>
                                        </p:tgtEl>
                                        <p:attrNameLst>
                                          <p:attrName>stroke.color</p:attrName>
                                        </p:attrNameLst>
                                      </p:cBhvr>
                                      <p:by>
                                        <p:hsl h="0" s="-12549" l="-25098"/>
                                      </p:by>
                                    </p:animClr>
                                    <p:set>
                                      <p:cBhvr>
                                        <p:cTn id="22" dur="2000" fill="hold"/>
                                        <p:tgtEl>
                                          <p:spTgt spid="809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P spid="80902"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descr="cuoc"/>
          <p:cNvPicPr>
            <a:picLocks noChangeAspect="1" noChangeArrowheads="1"/>
          </p:cNvPicPr>
          <p:nvPr/>
        </p:nvPicPr>
        <p:blipFill>
          <a:blip r:embed="rId4">
            <a:lum bright="-12000" contrast="22000"/>
          </a:blip>
          <a:srcRect/>
          <a:stretch>
            <a:fillRect/>
          </a:stretch>
        </p:blipFill>
        <p:spPr bwMode="auto">
          <a:xfrm>
            <a:off x="0" y="0"/>
            <a:ext cx="4572000" cy="3505200"/>
          </a:xfrm>
          <a:prstGeom prst="rect">
            <a:avLst/>
          </a:prstGeom>
          <a:noFill/>
          <a:ln w="9525">
            <a:noFill/>
            <a:miter lim="800000"/>
            <a:headEnd/>
            <a:tailEnd/>
          </a:ln>
        </p:spPr>
      </p:pic>
      <p:pic>
        <p:nvPicPr>
          <p:cNvPr id="32771" name="Picture 3" descr="cai dam dat"/>
          <p:cNvPicPr>
            <a:picLocks noChangeAspect="1" noChangeArrowheads="1"/>
          </p:cNvPicPr>
          <p:nvPr/>
        </p:nvPicPr>
        <p:blipFill>
          <a:blip r:embed="rId5">
            <a:lum bright="-12000" contrast="28000"/>
          </a:blip>
          <a:srcRect/>
          <a:stretch>
            <a:fillRect/>
          </a:stretch>
        </p:blipFill>
        <p:spPr bwMode="auto">
          <a:xfrm>
            <a:off x="4572000" y="3429000"/>
            <a:ext cx="4419600" cy="3429000"/>
          </a:xfrm>
          <a:prstGeom prst="rect">
            <a:avLst/>
          </a:prstGeom>
          <a:noFill/>
          <a:ln w="9525">
            <a:noFill/>
            <a:miter lim="800000"/>
            <a:headEnd/>
            <a:tailEnd/>
          </a:ln>
        </p:spPr>
      </p:pic>
      <p:pic>
        <p:nvPicPr>
          <p:cNvPr id="32772" name="Picture 4" descr="cai bo cao"/>
          <p:cNvPicPr>
            <a:picLocks noChangeAspect="1" noChangeArrowheads="1"/>
          </p:cNvPicPr>
          <p:nvPr/>
        </p:nvPicPr>
        <p:blipFill>
          <a:blip r:embed="rId6">
            <a:lum bright="6000" contrast="-16000"/>
          </a:blip>
          <a:srcRect/>
          <a:stretch>
            <a:fillRect/>
          </a:stretch>
        </p:blipFill>
        <p:spPr bwMode="auto">
          <a:xfrm>
            <a:off x="0" y="3505200"/>
            <a:ext cx="4572000" cy="3352800"/>
          </a:xfrm>
          <a:prstGeom prst="rect">
            <a:avLst/>
          </a:prstGeom>
          <a:noFill/>
          <a:ln w="9525">
            <a:noFill/>
            <a:miter lim="800000"/>
            <a:headEnd/>
            <a:tailEnd/>
          </a:ln>
        </p:spPr>
      </p:pic>
      <p:pic>
        <p:nvPicPr>
          <p:cNvPr id="32773" name="Picture 5" descr="dam xới"/>
          <p:cNvPicPr>
            <a:picLocks noChangeAspect="1" noChangeArrowheads="1"/>
          </p:cNvPicPr>
          <p:nvPr/>
        </p:nvPicPr>
        <p:blipFill>
          <a:blip r:embed="rId7">
            <a:lum bright="-12000" contrast="46000"/>
          </a:blip>
          <a:srcRect/>
          <a:stretch>
            <a:fillRect/>
          </a:stretch>
        </p:blipFill>
        <p:spPr bwMode="auto">
          <a:xfrm>
            <a:off x="4495800" y="0"/>
            <a:ext cx="4648200" cy="3505200"/>
          </a:xfrm>
          <a:prstGeom prst="rect">
            <a:avLst/>
          </a:prstGeom>
          <a:noFill/>
          <a:ln w="9525">
            <a:noFill/>
            <a:miter lim="800000"/>
            <a:headEnd/>
            <a:tailEnd/>
          </a:ln>
        </p:spPr>
      </p:pic>
      <p:sp>
        <p:nvSpPr>
          <p:cNvPr id="32774" name="Text Box 6"/>
          <p:cNvSpPr txBox="1">
            <a:spLocks noChangeArrowheads="1"/>
          </p:cNvSpPr>
          <p:nvPr/>
        </p:nvSpPr>
        <p:spPr bwMode="auto">
          <a:xfrm>
            <a:off x="1752600" y="2971800"/>
            <a:ext cx="914400" cy="366713"/>
          </a:xfrm>
          <a:prstGeom prst="rect">
            <a:avLst/>
          </a:prstGeom>
          <a:noFill/>
          <a:ln w="9525">
            <a:noFill/>
            <a:miter lim="800000"/>
            <a:headEnd/>
            <a:tailEnd/>
          </a:ln>
        </p:spPr>
        <p:txBody>
          <a:bodyPr>
            <a:spAutoFit/>
          </a:bodyPr>
          <a:lstStyle/>
          <a:p>
            <a:pPr eaLnBrk="1" hangingPunct="1">
              <a:spcBef>
                <a:spcPct val="50000"/>
              </a:spcBef>
            </a:pPr>
            <a:endParaRPr lang="vi-VN">
              <a:cs typeface="Arial" charset="0"/>
            </a:endParaRPr>
          </a:p>
        </p:txBody>
      </p:sp>
      <p:sp>
        <p:nvSpPr>
          <p:cNvPr id="32779" name="Text Box 11"/>
          <p:cNvSpPr txBox="1">
            <a:spLocks noChangeArrowheads="1"/>
          </p:cNvSpPr>
          <p:nvPr/>
        </p:nvSpPr>
        <p:spPr bwMode="auto">
          <a:xfrm>
            <a:off x="0" y="2895600"/>
            <a:ext cx="2108200" cy="646113"/>
          </a:xfrm>
          <a:prstGeom prst="rect">
            <a:avLst/>
          </a:prstGeom>
          <a:solidFill>
            <a:srgbClr val="FF66CC"/>
          </a:solidFill>
          <a:ln w="9525">
            <a:solidFill>
              <a:schemeClr val="bg1"/>
            </a:solidFill>
            <a:miter lim="800000"/>
            <a:headEnd/>
            <a:tailEnd/>
          </a:ln>
        </p:spPr>
        <p:txBody>
          <a:bodyPr wrap="none">
            <a:spAutoFit/>
          </a:bodyPr>
          <a:lstStyle/>
          <a:p>
            <a:pPr eaLnBrk="1" hangingPunct="1"/>
            <a:r>
              <a:rPr lang="en-US" sz="3600" b="1">
                <a:cs typeface="Times New Roman" pitchFamily="18" charset="0"/>
              </a:rPr>
              <a:t>Cái cuốc</a:t>
            </a:r>
          </a:p>
        </p:txBody>
      </p:sp>
      <p:sp>
        <p:nvSpPr>
          <p:cNvPr id="32780" name="Text Box 12"/>
          <p:cNvSpPr txBox="1">
            <a:spLocks noChangeArrowheads="1"/>
          </p:cNvSpPr>
          <p:nvPr/>
        </p:nvSpPr>
        <p:spPr bwMode="auto">
          <a:xfrm>
            <a:off x="4495800" y="2895600"/>
            <a:ext cx="2820988" cy="646113"/>
          </a:xfrm>
          <a:prstGeom prst="rect">
            <a:avLst/>
          </a:prstGeom>
          <a:solidFill>
            <a:srgbClr val="FF66CC"/>
          </a:solidFill>
          <a:ln w="9525">
            <a:noFill/>
            <a:miter lim="800000"/>
            <a:headEnd/>
            <a:tailEnd/>
          </a:ln>
        </p:spPr>
        <p:txBody>
          <a:bodyPr wrap="none">
            <a:spAutoFit/>
          </a:bodyPr>
          <a:lstStyle/>
          <a:p>
            <a:pPr eaLnBrk="1" hangingPunct="1"/>
            <a:r>
              <a:rPr lang="en-US" sz="3600" b="1">
                <a:cs typeface="Times New Roman" pitchFamily="18" charset="0"/>
              </a:rPr>
              <a:t>Cái dầm xới</a:t>
            </a:r>
          </a:p>
        </p:txBody>
      </p:sp>
      <p:sp>
        <p:nvSpPr>
          <p:cNvPr id="32781" name="Text Box 13"/>
          <p:cNvSpPr txBox="1">
            <a:spLocks noChangeArrowheads="1"/>
          </p:cNvSpPr>
          <p:nvPr/>
        </p:nvSpPr>
        <p:spPr bwMode="auto">
          <a:xfrm>
            <a:off x="0" y="6211888"/>
            <a:ext cx="1825625" cy="646112"/>
          </a:xfrm>
          <a:prstGeom prst="rect">
            <a:avLst/>
          </a:prstGeom>
          <a:solidFill>
            <a:srgbClr val="FF66CC"/>
          </a:solidFill>
          <a:ln w="9525">
            <a:noFill/>
            <a:miter lim="800000"/>
            <a:headEnd/>
            <a:tailEnd/>
          </a:ln>
        </p:spPr>
        <p:txBody>
          <a:bodyPr wrap="none">
            <a:spAutoFit/>
          </a:bodyPr>
          <a:lstStyle/>
          <a:p>
            <a:pPr eaLnBrk="1" hangingPunct="1"/>
            <a:r>
              <a:rPr lang="en-US" sz="3600" b="1">
                <a:cs typeface="Times New Roman" pitchFamily="18" charset="0"/>
              </a:rPr>
              <a:t>Cái cào</a:t>
            </a:r>
          </a:p>
        </p:txBody>
      </p:sp>
      <p:sp>
        <p:nvSpPr>
          <p:cNvPr id="32782" name="Text Box 14"/>
          <p:cNvSpPr txBox="1">
            <a:spLocks noChangeArrowheads="1"/>
          </p:cNvSpPr>
          <p:nvPr/>
        </p:nvSpPr>
        <p:spPr bwMode="auto">
          <a:xfrm>
            <a:off x="4572000" y="6211888"/>
            <a:ext cx="3340100" cy="646112"/>
          </a:xfrm>
          <a:prstGeom prst="rect">
            <a:avLst/>
          </a:prstGeom>
          <a:solidFill>
            <a:srgbClr val="FF66CC"/>
          </a:solidFill>
          <a:ln w="9525">
            <a:noFill/>
            <a:miter lim="800000"/>
            <a:headEnd/>
            <a:tailEnd/>
          </a:ln>
        </p:spPr>
        <p:txBody>
          <a:bodyPr wrap="none">
            <a:spAutoFit/>
          </a:bodyPr>
          <a:lstStyle/>
          <a:p>
            <a:pPr eaLnBrk="1" hangingPunct="1"/>
            <a:r>
              <a:rPr lang="en-US" sz="3600" b="1">
                <a:cs typeface="Times New Roman" pitchFamily="18" charset="0"/>
              </a:rPr>
              <a:t>Cái vồ đập đất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additive="base">
                                        <p:cTn id="11" dur="500" fill="hold"/>
                                        <p:tgtEl>
                                          <p:spTgt spid="32773"/>
                                        </p:tgtEl>
                                        <p:attrNameLst>
                                          <p:attrName>ppt_x</p:attrName>
                                        </p:attrNameLst>
                                      </p:cBhvr>
                                      <p:tavLst>
                                        <p:tav tm="0">
                                          <p:val>
                                            <p:strVal val="0-#ppt_w/2"/>
                                          </p:val>
                                        </p:tav>
                                        <p:tav tm="100000">
                                          <p:val>
                                            <p:strVal val="#ppt_x"/>
                                          </p:val>
                                        </p:tav>
                                      </p:tavLst>
                                    </p:anim>
                                    <p:anim calcmode="lin" valueType="num">
                                      <p:cBhvr additive="base">
                                        <p:cTn id="12" dur="500" fill="hold"/>
                                        <p:tgtEl>
                                          <p:spTgt spid="3277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additive="base">
                                        <p:cTn id="15" dur="500" fill="hold"/>
                                        <p:tgtEl>
                                          <p:spTgt spid="32772"/>
                                        </p:tgtEl>
                                        <p:attrNameLst>
                                          <p:attrName>ppt_x</p:attrName>
                                        </p:attrNameLst>
                                      </p:cBhvr>
                                      <p:tavLst>
                                        <p:tav tm="0">
                                          <p:val>
                                            <p:strVal val="0-#ppt_w/2"/>
                                          </p:val>
                                        </p:tav>
                                        <p:tav tm="100000">
                                          <p:val>
                                            <p:strVal val="#ppt_x"/>
                                          </p:val>
                                        </p:tav>
                                      </p:tavLst>
                                    </p:anim>
                                    <p:anim calcmode="lin" valueType="num">
                                      <p:cBhvr additive="base">
                                        <p:cTn id="16" dur="500" fill="hold"/>
                                        <p:tgtEl>
                                          <p:spTgt spid="3277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2771"/>
                                        </p:tgtEl>
                                        <p:attrNameLst>
                                          <p:attrName>style.visibility</p:attrName>
                                        </p:attrNameLst>
                                      </p:cBhvr>
                                      <p:to>
                                        <p:strVal val="visible"/>
                                      </p:to>
                                    </p:set>
                                    <p:anim calcmode="lin" valueType="num">
                                      <p:cBhvr additive="base">
                                        <p:cTn id="19" dur="500" fill="hold"/>
                                        <p:tgtEl>
                                          <p:spTgt spid="32771"/>
                                        </p:tgtEl>
                                        <p:attrNameLst>
                                          <p:attrName>ppt_x</p:attrName>
                                        </p:attrNameLst>
                                      </p:cBhvr>
                                      <p:tavLst>
                                        <p:tav tm="0">
                                          <p:val>
                                            <p:strVal val="0-#ppt_w/2"/>
                                          </p:val>
                                        </p:tav>
                                        <p:tav tm="100000">
                                          <p:val>
                                            <p:strVal val="#ppt_x"/>
                                          </p:val>
                                        </p:tav>
                                      </p:tavLst>
                                    </p:anim>
                                    <p:anim calcmode="lin" valueType="num">
                                      <p:cBhvr additive="base">
                                        <p:cTn id="20" dur="500" fill="hold"/>
                                        <p:tgtEl>
                                          <p:spTgt spid="32771"/>
                                        </p:tgtEl>
                                        <p:attrNameLst>
                                          <p:attrName>ppt_y</p:attrName>
                                        </p:attrNameLst>
                                      </p:cBhvr>
                                      <p:tavLst>
                                        <p:tav tm="0">
                                          <p:val>
                                            <p:strVal val="#ppt_y"/>
                                          </p:val>
                                        </p:tav>
                                        <p:tav tm="100000">
                                          <p:val>
                                            <p:strVal val="#ppt_y"/>
                                          </p:val>
                                        </p:tav>
                                      </p:tavLst>
                                    </p:anim>
                                  </p:childTnLst>
                                </p:cTn>
                              </p:par>
                              <p:par>
                                <p:cTn id="21" presetID="16" presetClass="entr" presetSubtype="26" fill="hold" grpId="0" nodeType="withEffect">
                                  <p:stCondLst>
                                    <p:cond delay="0"/>
                                  </p:stCondLst>
                                  <p:childTnLst>
                                    <p:set>
                                      <p:cBhvr>
                                        <p:cTn id="22" dur="1" fill="hold">
                                          <p:stCondLst>
                                            <p:cond delay="0"/>
                                          </p:stCondLst>
                                        </p:cTn>
                                        <p:tgtEl>
                                          <p:spTgt spid="32779"/>
                                        </p:tgtEl>
                                        <p:attrNameLst>
                                          <p:attrName>style.visibility</p:attrName>
                                        </p:attrNameLst>
                                      </p:cBhvr>
                                      <p:to>
                                        <p:strVal val="visible"/>
                                      </p:to>
                                    </p:set>
                                    <p:animEffect transition="in" filter="barn(inHorizontal)">
                                      <p:cBhvr>
                                        <p:cTn id="23" dur="500"/>
                                        <p:tgtEl>
                                          <p:spTgt spid="32779"/>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builtIn="1"/>
                                        </p:tgtEl>
                                      </p:cMediaNode>
                                    </p:audio>
                                  </p:subTnLst>
                                </p:cTn>
                              </p:par>
                              <p:par>
                                <p:cTn id="24" presetID="8" presetClass="entr" presetSubtype="16" fill="hold" grpId="0" nodeType="withEffect">
                                  <p:stCondLst>
                                    <p:cond delay="0"/>
                                  </p:stCondLst>
                                  <p:childTnLst>
                                    <p:set>
                                      <p:cBhvr>
                                        <p:cTn id="25" dur="1" fill="hold">
                                          <p:stCondLst>
                                            <p:cond delay="0"/>
                                          </p:stCondLst>
                                        </p:cTn>
                                        <p:tgtEl>
                                          <p:spTgt spid="32780"/>
                                        </p:tgtEl>
                                        <p:attrNameLst>
                                          <p:attrName>style.visibility</p:attrName>
                                        </p:attrNameLst>
                                      </p:cBhvr>
                                      <p:to>
                                        <p:strVal val="visible"/>
                                      </p:to>
                                    </p:set>
                                    <p:animEffect transition="in" filter="diamond(in)">
                                      <p:cBhvr>
                                        <p:cTn id="26" dur="2000"/>
                                        <p:tgtEl>
                                          <p:spTgt spid="3278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2781"/>
                                        </p:tgtEl>
                                        <p:attrNameLst>
                                          <p:attrName>style.visibility</p:attrName>
                                        </p:attrNameLst>
                                      </p:cBhvr>
                                      <p:to>
                                        <p:strVal val="visible"/>
                                      </p:to>
                                    </p:set>
                                    <p:animEffect transition="in" filter="checkerboard(across)">
                                      <p:cBhvr>
                                        <p:cTn id="29" dur="500"/>
                                        <p:tgtEl>
                                          <p:spTgt spid="3278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32782"/>
                                        </p:tgtEl>
                                        <p:attrNameLst>
                                          <p:attrName>style.visibility</p:attrName>
                                        </p:attrNameLst>
                                      </p:cBhvr>
                                      <p:to>
                                        <p:strVal val="visible"/>
                                      </p:to>
                                    </p:set>
                                    <p:animEffect transition="in" filter="checkerboard(across)">
                                      <p:cBhvr>
                                        <p:cTn id="32"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animBg="1"/>
      <p:bldP spid="32780" grpId="0" animBg="1"/>
      <p:bldP spid="32781" grpId="0" animBg="1"/>
      <p:bldP spid="327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ntitled"/>
          <p:cNvPicPr>
            <a:picLocks noChangeAspect="1" noChangeArrowheads="1"/>
          </p:cNvPicPr>
          <p:nvPr/>
        </p:nvPicPr>
        <p:blipFill>
          <a:blip r:embed="rId3"/>
          <a:srcRect/>
          <a:stretch>
            <a:fillRect/>
          </a:stretch>
        </p:blipFill>
        <p:spPr bwMode="auto">
          <a:xfrm>
            <a:off x="0" y="0"/>
            <a:ext cx="9144000" cy="6864350"/>
          </a:xfrm>
          <a:prstGeom prst="rect">
            <a:avLst/>
          </a:prstGeom>
          <a:noFill/>
          <a:ln w="9525">
            <a:noFill/>
            <a:miter lim="800000"/>
            <a:headEnd/>
            <a:tailEnd/>
          </a:ln>
        </p:spPr>
      </p:pic>
      <p:sp>
        <p:nvSpPr>
          <p:cNvPr id="117764" name="Oval 4"/>
          <p:cNvSpPr>
            <a:spLocks noChangeArrowheads="1"/>
          </p:cNvSpPr>
          <p:nvPr/>
        </p:nvSpPr>
        <p:spPr bwMode="auto">
          <a:xfrm>
            <a:off x="1905000" y="304800"/>
            <a:ext cx="5867400" cy="1600200"/>
          </a:xfrm>
          <a:prstGeom prst="ellipse">
            <a:avLst/>
          </a:prstGeom>
          <a:solidFill>
            <a:srgbClr val="FFCCFF"/>
          </a:solidFill>
          <a:ln w="9525">
            <a:solidFill>
              <a:schemeClr val="tx1"/>
            </a:solidFill>
            <a:round/>
            <a:headEnd/>
            <a:tailEnd/>
          </a:ln>
        </p:spPr>
        <p:txBody>
          <a:bodyPr wrap="none" anchor="ctr"/>
          <a:lstStyle/>
          <a:p>
            <a:pPr eaLnBrk="1" hangingPunct="1"/>
            <a:endParaRPr lang="vi-VN" sz="1600"/>
          </a:p>
        </p:txBody>
      </p:sp>
      <p:sp>
        <p:nvSpPr>
          <p:cNvPr id="117765" name="Text Box 5"/>
          <p:cNvSpPr txBox="1">
            <a:spLocks noChangeArrowheads="1"/>
          </p:cNvSpPr>
          <p:nvPr/>
        </p:nvSpPr>
        <p:spPr bwMode="auto">
          <a:xfrm>
            <a:off x="2743200" y="381000"/>
            <a:ext cx="3810000" cy="1323975"/>
          </a:xfrm>
          <a:prstGeom prst="rect">
            <a:avLst/>
          </a:prstGeom>
          <a:noFill/>
          <a:ln w="9525">
            <a:noFill/>
            <a:miter lim="800000"/>
            <a:headEnd/>
            <a:tailEnd/>
          </a:ln>
        </p:spPr>
        <p:txBody>
          <a:bodyPr>
            <a:spAutoFit/>
          </a:bodyPr>
          <a:lstStyle/>
          <a:p>
            <a:pPr eaLnBrk="1" hangingPunct="1">
              <a:spcBef>
                <a:spcPct val="50000"/>
              </a:spcBef>
            </a:pPr>
            <a:r>
              <a:rPr lang="en-US" sz="3200" b="1">
                <a:cs typeface="Times New Roman" pitchFamily="18" charset="0"/>
              </a:rPr>
              <a:t>Thảo luận nhóm</a:t>
            </a:r>
          </a:p>
          <a:p>
            <a:pPr eaLnBrk="1" hangingPunct="1">
              <a:spcBef>
                <a:spcPct val="50000"/>
              </a:spcBef>
            </a:pPr>
            <a:r>
              <a:rPr lang="en-US" sz="3200" b="1">
                <a:cs typeface="Times New Roman" pitchFamily="18" charset="0"/>
              </a:rPr>
              <a:t>        (4 phút)</a:t>
            </a:r>
          </a:p>
        </p:txBody>
      </p:sp>
      <p:sp>
        <p:nvSpPr>
          <p:cNvPr id="117766" name="Rectangle 6"/>
          <p:cNvSpPr>
            <a:spLocks noChangeArrowheads="1"/>
          </p:cNvSpPr>
          <p:nvPr/>
        </p:nvSpPr>
        <p:spPr bwMode="auto">
          <a:xfrm>
            <a:off x="152400" y="1981200"/>
            <a:ext cx="8991600" cy="3786188"/>
          </a:xfrm>
          <a:prstGeom prst="rect">
            <a:avLst/>
          </a:prstGeom>
          <a:noFill/>
          <a:ln w="9525">
            <a:noFill/>
            <a:miter lim="800000"/>
            <a:headEnd/>
            <a:tailEnd/>
          </a:ln>
        </p:spPr>
        <p:txBody>
          <a:bodyPr>
            <a:spAutoFit/>
          </a:bodyPr>
          <a:lstStyle/>
          <a:p>
            <a:pPr eaLnBrk="1" hangingPunct="1"/>
            <a:r>
              <a:rPr lang="en-US" sz="4000" b="1">
                <a:solidFill>
                  <a:srgbClr val="FF0000"/>
                </a:solidFill>
                <a:cs typeface="Times New Roman" pitchFamily="18" charset="0"/>
              </a:rPr>
              <a:t>Câu 1 </a:t>
            </a:r>
            <a:r>
              <a:rPr lang="en-US" sz="4000" b="1">
                <a:solidFill>
                  <a:srgbClr val="0066FF"/>
                </a:solidFill>
                <a:cs typeface="Times New Roman" pitchFamily="18" charset="0"/>
              </a:rPr>
              <a:t>Em hãy nêu đặc điểm, cách sử dụng, tác dụng của cái cuốc, cái cào?.</a:t>
            </a:r>
          </a:p>
          <a:p>
            <a:pPr eaLnBrk="1" hangingPunct="1"/>
            <a:r>
              <a:rPr lang="en-US" sz="4000" b="1">
                <a:solidFill>
                  <a:srgbClr val="FF0000"/>
                </a:solidFill>
                <a:cs typeface="Times New Roman" pitchFamily="18" charset="0"/>
              </a:rPr>
              <a:t>Câu 2 </a:t>
            </a:r>
            <a:r>
              <a:rPr lang="en-US" sz="4000" b="1">
                <a:solidFill>
                  <a:srgbClr val="0066FF"/>
                </a:solidFill>
                <a:cs typeface="Times New Roman" pitchFamily="18" charset="0"/>
              </a:rPr>
              <a:t>Em hãy nêu đặc điểm, cách sử dụng của cái dầm xới, cái vồ đập đất?</a:t>
            </a:r>
            <a:r>
              <a:rPr lang="en-US" sz="3600" b="1">
                <a:solidFill>
                  <a:srgbClr val="0066FF"/>
                </a:solidFill>
              </a:rPr>
              <a:t>.</a:t>
            </a:r>
          </a:p>
        </p:txBody>
      </p:sp>
      <p:pic>
        <p:nvPicPr>
          <p:cNvPr id="117767" name="Picture 7" descr="Picture 389"/>
          <p:cNvPicPr>
            <a:picLocks noChangeAspect="1" noChangeArrowheads="1" noCrop="1"/>
          </p:cNvPicPr>
          <p:nvPr/>
        </p:nvPicPr>
        <p:blipFill>
          <a:blip r:embed="rId4"/>
          <a:srcRect/>
          <a:stretch>
            <a:fillRect/>
          </a:stretch>
        </p:blipFill>
        <p:spPr bwMode="auto">
          <a:xfrm rot="10800000" flipV="1">
            <a:off x="457200" y="762000"/>
            <a:ext cx="1143000" cy="1041400"/>
          </a:xfrm>
          <a:prstGeom prst="rect">
            <a:avLst/>
          </a:prstGeom>
          <a:noFill/>
          <a:ln w="9525">
            <a:noFill/>
            <a:miter lim="800000"/>
            <a:headEnd/>
            <a:tailEnd/>
          </a:ln>
        </p:spPr>
      </p:pic>
      <p:pic>
        <p:nvPicPr>
          <p:cNvPr id="34823" name="Picture 8" descr="Soạn tin: VNN 670258 gửi đến: 998 để nhận ảnh này."/>
          <p:cNvPicPr>
            <a:picLocks noChangeAspect="1" noChangeArrowheads="1" noCrop="1"/>
          </p:cNvPicPr>
          <p:nvPr/>
        </p:nvPicPr>
        <p:blipFill>
          <a:blip r:embed="rId5"/>
          <a:srcRect/>
          <a:stretch>
            <a:fillRect/>
          </a:stretch>
        </p:blipFill>
        <p:spPr bwMode="auto">
          <a:xfrm>
            <a:off x="3200400" y="5410200"/>
            <a:ext cx="25908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wheel(4)">
                                      <p:cBhvr>
                                        <p:cTn id="7" dur="2000"/>
                                        <p:tgtEl>
                                          <p:spTgt spid="117764"/>
                                        </p:tgtEl>
                                      </p:cBhvr>
                                    </p:animEffect>
                                  </p:childTnLst>
                                </p:cTn>
                              </p:par>
                              <p:par>
                                <p:cTn id="8" presetID="53" presetClass="entr" presetSubtype="0" fill="hold" nodeType="withEffect">
                                  <p:stCondLst>
                                    <p:cond delay="0"/>
                                  </p:stCondLst>
                                  <p:childTnLst>
                                    <p:set>
                                      <p:cBhvr>
                                        <p:cTn id="9" dur="1" fill="hold">
                                          <p:stCondLst>
                                            <p:cond delay="0"/>
                                          </p:stCondLst>
                                        </p:cTn>
                                        <p:tgtEl>
                                          <p:spTgt spid="117765">
                                            <p:txEl>
                                              <p:pRg st="0" end="0"/>
                                            </p:txEl>
                                          </p:spTgt>
                                        </p:tgtEl>
                                        <p:attrNameLst>
                                          <p:attrName>style.visibility</p:attrName>
                                        </p:attrNameLst>
                                      </p:cBhvr>
                                      <p:to>
                                        <p:strVal val="visible"/>
                                      </p:to>
                                    </p:set>
                                    <p:anim calcmode="lin" valueType="num">
                                      <p:cBhvr>
                                        <p:cTn id="10" dur="500" fill="hold"/>
                                        <p:tgtEl>
                                          <p:spTgt spid="11776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17765">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17765">
                                            <p:txEl>
                                              <p:pRg st="0" end="0"/>
                                            </p:txEl>
                                          </p:spTgt>
                                        </p:tgtEl>
                                      </p:cBhvr>
                                    </p:animEffect>
                                  </p:childTnLst>
                                </p:cTn>
                              </p:par>
                              <p:par>
                                <p:cTn id="13" presetID="53" presetClass="entr" presetSubtype="0" fill="hold" nodeType="withEffect">
                                  <p:stCondLst>
                                    <p:cond delay="0"/>
                                  </p:stCondLst>
                                  <p:childTnLst>
                                    <p:set>
                                      <p:cBhvr>
                                        <p:cTn id="14" dur="1" fill="hold">
                                          <p:stCondLst>
                                            <p:cond delay="0"/>
                                          </p:stCondLst>
                                        </p:cTn>
                                        <p:tgtEl>
                                          <p:spTgt spid="117765">
                                            <p:txEl>
                                              <p:pRg st="1" end="1"/>
                                            </p:txEl>
                                          </p:spTgt>
                                        </p:tgtEl>
                                        <p:attrNameLst>
                                          <p:attrName>style.visibility</p:attrName>
                                        </p:attrNameLst>
                                      </p:cBhvr>
                                      <p:to>
                                        <p:strVal val="visible"/>
                                      </p:to>
                                    </p:set>
                                    <p:anim calcmode="lin" valueType="num">
                                      <p:cBhvr>
                                        <p:cTn id="15" dur="500" fill="hold"/>
                                        <p:tgtEl>
                                          <p:spTgt spid="11776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17765">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117765">
                                            <p:txEl>
                                              <p:pRg st="1" end="1"/>
                                            </p:txEl>
                                          </p:spTgt>
                                        </p:tgtEl>
                                      </p:cBhvr>
                                    </p:animEffect>
                                  </p:childTnLst>
                                </p:cTn>
                              </p:par>
                              <p:par>
                                <p:cTn id="18" presetID="47" presetClass="entr" presetSubtype="0" fill="hold" nodeType="withEffect">
                                  <p:stCondLst>
                                    <p:cond delay="0"/>
                                  </p:stCondLst>
                                  <p:childTnLst>
                                    <p:set>
                                      <p:cBhvr>
                                        <p:cTn id="19" dur="1" fill="hold">
                                          <p:stCondLst>
                                            <p:cond delay="0"/>
                                          </p:stCondLst>
                                        </p:cTn>
                                        <p:tgtEl>
                                          <p:spTgt spid="117767"/>
                                        </p:tgtEl>
                                        <p:attrNameLst>
                                          <p:attrName>style.visibility</p:attrName>
                                        </p:attrNameLst>
                                      </p:cBhvr>
                                      <p:to>
                                        <p:strVal val="visible"/>
                                      </p:to>
                                    </p:set>
                                    <p:animEffect transition="in" filter="fade">
                                      <p:cBhvr>
                                        <p:cTn id="20" dur="2000"/>
                                        <p:tgtEl>
                                          <p:spTgt spid="117767"/>
                                        </p:tgtEl>
                                      </p:cBhvr>
                                    </p:animEffect>
                                    <p:anim calcmode="lin" valueType="num">
                                      <p:cBhvr>
                                        <p:cTn id="21" dur="2000" fill="hold"/>
                                        <p:tgtEl>
                                          <p:spTgt spid="117767"/>
                                        </p:tgtEl>
                                        <p:attrNameLst>
                                          <p:attrName>ppt_x</p:attrName>
                                        </p:attrNameLst>
                                      </p:cBhvr>
                                      <p:tavLst>
                                        <p:tav tm="0">
                                          <p:val>
                                            <p:strVal val="#ppt_x"/>
                                          </p:val>
                                        </p:tav>
                                        <p:tav tm="100000">
                                          <p:val>
                                            <p:strVal val="#ppt_x"/>
                                          </p:val>
                                        </p:tav>
                                      </p:tavLst>
                                    </p:anim>
                                    <p:anim calcmode="lin" valueType="num">
                                      <p:cBhvr>
                                        <p:cTn id="22" dur="2000" fill="hold"/>
                                        <p:tgtEl>
                                          <p:spTgt spid="117767"/>
                                        </p:tgtEl>
                                        <p:attrNameLst>
                                          <p:attrName>ppt_y</p:attrName>
                                        </p:attrNameLst>
                                      </p:cBhvr>
                                      <p:tavLst>
                                        <p:tav tm="0">
                                          <p:val>
                                            <p:strVal val="#ppt_y-.1"/>
                                          </p:val>
                                        </p:tav>
                                        <p:tav tm="100000">
                                          <p:val>
                                            <p:strVal val="#ppt_y"/>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17766"/>
                                        </p:tgtEl>
                                        <p:attrNameLst>
                                          <p:attrName>style.visibility</p:attrName>
                                        </p:attrNameLst>
                                      </p:cBhvr>
                                      <p:to>
                                        <p:strVal val="visible"/>
                                      </p:to>
                                    </p:set>
                                    <p:anim calcmode="lin" valueType="num">
                                      <p:cBhvr>
                                        <p:cTn id="25" dur="500" fill="hold"/>
                                        <p:tgtEl>
                                          <p:spTgt spid="117766"/>
                                        </p:tgtEl>
                                        <p:attrNameLst>
                                          <p:attrName>ppt_w</p:attrName>
                                        </p:attrNameLst>
                                      </p:cBhvr>
                                      <p:tavLst>
                                        <p:tav tm="0">
                                          <p:val>
                                            <p:fltVal val="0"/>
                                          </p:val>
                                        </p:tav>
                                        <p:tav tm="100000">
                                          <p:val>
                                            <p:strVal val="#ppt_w"/>
                                          </p:val>
                                        </p:tav>
                                      </p:tavLst>
                                    </p:anim>
                                    <p:anim calcmode="lin" valueType="num">
                                      <p:cBhvr>
                                        <p:cTn id="26" dur="500" fill="hold"/>
                                        <p:tgtEl>
                                          <p:spTgt spid="1177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animBg="1"/>
      <p:bldP spid="1177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oc"/>
          <p:cNvPicPr>
            <a:picLocks noChangeAspect="1" noChangeArrowheads="1"/>
          </p:cNvPicPr>
          <p:nvPr/>
        </p:nvPicPr>
        <p:blipFill>
          <a:blip r:embed="rId4">
            <a:lum contrast="36000"/>
          </a:blip>
          <a:srcRect/>
          <a:stretch>
            <a:fillRect/>
          </a:stretch>
        </p:blipFill>
        <p:spPr bwMode="auto">
          <a:xfrm rot="-880492">
            <a:off x="393700" y="1527175"/>
            <a:ext cx="4718050" cy="3721100"/>
          </a:xfrm>
          <a:prstGeom prst="rect">
            <a:avLst/>
          </a:prstGeom>
          <a:noFill/>
          <a:ln w="9525">
            <a:noFill/>
            <a:miter lim="800000"/>
            <a:headEnd/>
            <a:tailEnd/>
          </a:ln>
        </p:spPr>
      </p:pic>
      <p:pic>
        <p:nvPicPr>
          <p:cNvPr id="36867" name="Picture 4" descr="cuoc"/>
          <p:cNvPicPr>
            <a:picLocks noChangeAspect="1" noChangeArrowheads="1"/>
          </p:cNvPicPr>
          <p:nvPr/>
        </p:nvPicPr>
        <p:blipFill>
          <a:blip r:embed="rId5">
            <a:lum bright="-22000" contrast="16000"/>
          </a:blip>
          <a:srcRect/>
          <a:stretch>
            <a:fillRect/>
          </a:stretch>
        </p:blipFill>
        <p:spPr bwMode="auto">
          <a:xfrm>
            <a:off x="5181600" y="381000"/>
            <a:ext cx="3581400" cy="6096000"/>
          </a:xfrm>
          <a:prstGeom prst="rect">
            <a:avLst/>
          </a:prstGeom>
          <a:noFill/>
          <a:ln w="9525">
            <a:noFill/>
            <a:miter lim="800000"/>
            <a:headEnd/>
            <a:tailEnd/>
          </a:ln>
        </p:spPr>
      </p:pic>
      <p:cxnSp>
        <p:nvCxnSpPr>
          <p:cNvPr id="6" name="Straight Arrow Connector 5"/>
          <p:cNvCxnSpPr/>
          <p:nvPr/>
        </p:nvCxnSpPr>
        <p:spPr>
          <a:xfrm rot="5400000" flipH="1" flipV="1">
            <a:off x="3771900" y="1485900"/>
            <a:ext cx="11430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2590800" y="304800"/>
            <a:ext cx="2590800" cy="762000"/>
          </a:xfrm>
          <a:prstGeom prst="rect">
            <a:avLst/>
          </a:prstGeom>
          <a:solidFill>
            <a:srgbClr val="FFCC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solidFill>
                  <a:srgbClr val="002060"/>
                </a:solidFill>
                <a:cs typeface="Times New Roman" pitchFamily="18" charset="0"/>
              </a:rPr>
              <a:t>Lưỡi</a:t>
            </a:r>
            <a:r>
              <a:rPr lang="en-US" sz="3200" dirty="0">
                <a:solidFill>
                  <a:srgbClr val="002060"/>
                </a:solidFill>
                <a:cs typeface="Times New Roman" pitchFamily="18" charset="0"/>
              </a:rPr>
              <a:t> </a:t>
            </a:r>
            <a:r>
              <a:rPr lang="en-US" sz="3200" dirty="0" err="1">
                <a:solidFill>
                  <a:srgbClr val="002060"/>
                </a:solidFill>
                <a:cs typeface="Times New Roman" pitchFamily="18" charset="0"/>
              </a:rPr>
              <a:t>cuốc</a:t>
            </a:r>
            <a:endParaRPr lang="vi-VN" sz="3200" dirty="0">
              <a:solidFill>
                <a:srgbClr val="002060"/>
              </a:solidFill>
              <a:cs typeface="Times New Roman" pitchFamily="18" charset="0"/>
            </a:endParaRPr>
          </a:p>
        </p:txBody>
      </p:sp>
      <p:cxnSp>
        <p:nvCxnSpPr>
          <p:cNvPr id="8" name="Straight Arrow Connector 7"/>
          <p:cNvCxnSpPr>
            <a:endCxn id="11" idx="0"/>
          </p:cNvCxnSpPr>
          <p:nvPr/>
        </p:nvCxnSpPr>
        <p:spPr>
          <a:xfrm rot="16200000" flipH="1">
            <a:off x="1885950" y="4286250"/>
            <a:ext cx="1219200" cy="419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1676400" y="5105400"/>
            <a:ext cx="2057400" cy="609600"/>
          </a:xfrm>
          <a:prstGeom prst="rect">
            <a:avLst/>
          </a:prstGeom>
          <a:solidFill>
            <a:srgbClr val="FFCC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solidFill>
                  <a:srgbClr val="002060"/>
                </a:solidFill>
                <a:cs typeface="Times New Roman" pitchFamily="18" charset="0"/>
              </a:rPr>
              <a:t>Cán</a:t>
            </a:r>
            <a:r>
              <a:rPr lang="en-US" sz="3200" dirty="0">
                <a:solidFill>
                  <a:srgbClr val="002060"/>
                </a:solidFill>
                <a:cs typeface="Times New Roman" pitchFamily="18" charset="0"/>
              </a:rPr>
              <a:t> </a:t>
            </a:r>
            <a:r>
              <a:rPr lang="en-US" sz="3200" dirty="0" err="1">
                <a:solidFill>
                  <a:srgbClr val="002060"/>
                </a:solidFill>
                <a:cs typeface="Times New Roman" pitchFamily="18" charset="0"/>
              </a:rPr>
              <a:t>cuốc</a:t>
            </a:r>
            <a:endParaRPr lang="vi-VN" sz="3200" dirty="0">
              <a:solidFill>
                <a:srgbClr val="002060"/>
              </a:solidFill>
              <a:cs typeface="Times New Roman" pitchFamily="18" charset="0"/>
            </a:endParaRPr>
          </a:p>
        </p:txBody>
      </p:sp>
    </p:spTree>
  </p:cSld>
  <p:clrMapOvr>
    <a:masterClrMapping/>
  </p:clrMapOvr>
  <p:transition>
    <p:sndAc>
      <p:stSnd>
        <p:snd r:embed="rId3"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362200" y="304800"/>
            <a:ext cx="4267200" cy="609600"/>
          </a:xfrm>
        </p:spPr>
        <p:txBody>
          <a:bodyPr/>
          <a:lstStyle/>
          <a:p>
            <a:r>
              <a:rPr lang="en-US" sz="3600" smtClean="0">
                <a:cs typeface="Times New Roman" pitchFamily="18" charset="0"/>
              </a:rPr>
              <a:t>Cào có hai loại: </a:t>
            </a:r>
            <a:endParaRPr lang="vi-VN" sz="3600" smtClean="0">
              <a:cs typeface="Times New Roman" pitchFamily="18" charset="0"/>
            </a:endParaRPr>
          </a:p>
        </p:txBody>
      </p:sp>
      <p:pic>
        <p:nvPicPr>
          <p:cNvPr id="22531" name="Content Placeholder 3" descr="cai bo cao"/>
          <p:cNvPicPr>
            <a:picLocks noGrp="1" noChangeAspect="1" noChangeArrowheads="1"/>
          </p:cNvPicPr>
          <p:nvPr>
            <p:ph idx="1"/>
          </p:nvPr>
        </p:nvPicPr>
        <p:blipFill>
          <a:blip r:embed="rId2">
            <a:lum bright="2000" contrast="26000"/>
          </a:blip>
          <a:srcRect/>
          <a:stretch>
            <a:fillRect/>
          </a:stretch>
        </p:blipFill>
        <p:spPr>
          <a:xfrm rot="17905665">
            <a:off x="4618038" y="3046413"/>
            <a:ext cx="3810000" cy="2895600"/>
          </a:xfrm>
          <a:noFill/>
        </p:spPr>
      </p:pic>
      <p:pic>
        <p:nvPicPr>
          <p:cNvPr id="22532" name="Picture 2"/>
          <p:cNvPicPr>
            <a:picLocks noChangeAspect="1" noChangeArrowheads="1"/>
          </p:cNvPicPr>
          <p:nvPr/>
        </p:nvPicPr>
        <p:blipFill>
          <a:blip r:embed="rId3"/>
          <a:srcRect/>
          <a:stretch>
            <a:fillRect/>
          </a:stretch>
        </p:blipFill>
        <p:spPr bwMode="auto">
          <a:xfrm>
            <a:off x="228600" y="3352800"/>
            <a:ext cx="3581400" cy="3240088"/>
          </a:xfrm>
          <a:prstGeom prst="rect">
            <a:avLst/>
          </a:prstGeom>
          <a:noFill/>
          <a:ln w="9525">
            <a:noFill/>
            <a:miter lim="800000"/>
            <a:headEnd/>
            <a:tailEnd/>
          </a:ln>
        </p:spPr>
      </p:pic>
      <p:sp>
        <p:nvSpPr>
          <p:cNvPr id="6" name="Rectangle 5"/>
          <p:cNvSpPr/>
          <p:nvPr/>
        </p:nvSpPr>
        <p:spPr>
          <a:xfrm>
            <a:off x="152400" y="5943600"/>
            <a:ext cx="1676400" cy="685800"/>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Cào</a:t>
            </a:r>
            <a:r>
              <a:rPr lang="en-US" sz="3200" dirty="0">
                <a:cs typeface="Times New Roman" pitchFamily="18" charset="0"/>
              </a:rPr>
              <a:t> </a:t>
            </a:r>
            <a:r>
              <a:rPr lang="en-US" sz="3200" dirty="0" err="1">
                <a:cs typeface="Times New Roman" pitchFamily="18" charset="0"/>
              </a:rPr>
              <a:t>sắt</a:t>
            </a:r>
            <a:endParaRPr lang="vi-VN" sz="3200" dirty="0">
              <a:cs typeface="Times New Roman" pitchFamily="18" charset="0"/>
            </a:endParaRPr>
          </a:p>
        </p:txBody>
      </p:sp>
      <p:sp>
        <p:nvSpPr>
          <p:cNvPr id="7" name="Rectangle 6"/>
          <p:cNvSpPr/>
          <p:nvPr/>
        </p:nvSpPr>
        <p:spPr>
          <a:xfrm>
            <a:off x="7315200" y="2895600"/>
            <a:ext cx="1828800" cy="533400"/>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Cào</a:t>
            </a:r>
            <a:r>
              <a:rPr lang="en-US" sz="3200" dirty="0">
                <a:cs typeface="Times New Roman" pitchFamily="18" charset="0"/>
              </a:rPr>
              <a:t> </a:t>
            </a:r>
            <a:r>
              <a:rPr lang="en-US" sz="3200" dirty="0" err="1">
                <a:cs typeface="Times New Roman" pitchFamily="18" charset="0"/>
              </a:rPr>
              <a:t>gỗ</a:t>
            </a:r>
            <a:endParaRPr lang="vi-VN" sz="3200" dirty="0">
              <a:cs typeface="Times New Roman" pitchFamily="18" charset="0"/>
            </a:endParaRPr>
          </a:p>
        </p:txBody>
      </p:sp>
      <p:cxnSp>
        <p:nvCxnSpPr>
          <p:cNvPr id="9" name="Straight Arrow Connector 8"/>
          <p:cNvCxnSpPr/>
          <p:nvPr/>
        </p:nvCxnSpPr>
        <p:spPr>
          <a:xfrm>
            <a:off x="4191000" y="2286000"/>
            <a:ext cx="2743200" cy="1906588"/>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rot="10800000" flipV="1">
            <a:off x="762000" y="2286000"/>
            <a:ext cx="3429000" cy="1447800"/>
          </a:xfrm>
          <a:prstGeom prst="straightConnector1">
            <a:avLst/>
          </a:prstGeom>
          <a:ln>
            <a:solidFill>
              <a:srgbClr val="7030A0"/>
            </a:solidFill>
            <a:tailEnd type="arrow"/>
          </a:ln>
        </p:spPr>
        <p:style>
          <a:lnRef idx="2">
            <a:schemeClr val="accent6"/>
          </a:lnRef>
          <a:fillRef idx="0">
            <a:schemeClr val="accent6"/>
          </a:fillRef>
          <a:effectRef idx="1">
            <a:schemeClr val="accent6"/>
          </a:effectRef>
          <a:fontRef idx="minor">
            <a:schemeClr val="tx1"/>
          </a:fontRef>
        </p:style>
      </p:cxnSp>
      <p:sp>
        <p:nvSpPr>
          <p:cNvPr id="18" name="Oval 17"/>
          <p:cNvSpPr/>
          <p:nvPr/>
        </p:nvSpPr>
        <p:spPr>
          <a:xfrm>
            <a:off x="3124200" y="1295400"/>
            <a:ext cx="2362200" cy="990600"/>
          </a:xfrm>
          <a:prstGeom prst="ellipse">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Cán</a:t>
            </a:r>
            <a:r>
              <a:rPr lang="en-US" sz="3200" dirty="0">
                <a:cs typeface="Times New Roman" pitchFamily="18" charset="0"/>
              </a:rPr>
              <a:t> </a:t>
            </a:r>
            <a:r>
              <a:rPr lang="en-US" sz="3200" dirty="0" err="1">
                <a:cs typeface="Times New Roman" pitchFamily="18" charset="0"/>
              </a:rPr>
              <a:t>cào</a:t>
            </a:r>
            <a:endParaRPr lang="vi-VN" sz="3200" dirty="0">
              <a:cs typeface="Times New Roman" pitchFamily="18" charset="0"/>
            </a:endParaRPr>
          </a:p>
        </p:txBody>
      </p:sp>
      <p:grpSp>
        <p:nvGrpSpPr>
          <p:cNvPr id="2" name="Group 13"/>
          <p:cNvGrpSpPr>
            <a:grpSpLocks/>
          </p:cNvGrpSpPr>
          <p:nvPr/>
        </p:nvGrpSpPr>
        <p:grpSpPr bwMode="auto">
          <a:xfrm>
            <a:off x="3352800" y="5334000"/>
            <a:ext cx="4191000" cy="1524000"/>
            <a:chOff x="3352800" y="5334000"/>
            <a:chExt cx="4191000" cy="1524000"/>
          </a:xfrm>
        </p:grpSpPr>
        <p:cxnSp>
          <p:nvCxnSpPr>
            <p:cNvPr id="20" name="Straight Arrow Connector 19"/>
            <p:cNvCxnSpPr/>
            <p:nvPr/>
          </p:nvCxnSpPr>
          <p:spPr>
            <a:xfrm>
              <a:off x="3352800" y="5791200"/>
              <a:ext cx="1524000" cy="533400"/>
            </a:xfrm>
            <a:prstGeom prst="straightConnector1">
              <a:avLst/>
            </a:prstGeom>
            <a:ln>
              <a:solidFill>
                <a:srgbClr val="0066FF"/>
              </a:solidFill>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rot="5400000">
              <a:off x="4610100" y="5600700"/>
              <a:ext cx="990600" cy="457200"/>
            </a:xfrm>
            <a:prstGeom prst="straightConnector1">
              <a:avLst/>
            </a:prstGeom>
            <a:ln>
              <a:solidFill>
                <a:srgbClr val="0066FF"/>
              </a:solidFill>
              <a:tailEnd type="arrow"/>
            </a:ln>
          </p:spPr>
          <p:style>
            <a:lnRef idx="2">
              <a:schemeClr val="dk1"/>
            </a:lnRef>
            <a:fillRef idx="0">
              <a:schemeClr val="dk1"/>
            </a:fillRef>
            <a:effectRef idx="1">
              <a:schemeClr val="dk1"/>
            </a:effectRef>
            <a:fontRef idx="minor">
              <a:schemeClr val="tx1"/>
            </a:fontRef>
          </p:style>
        </p:cxnSp>
        <p:sp>
          <p:nvSpPr>
            <p:cNvPr id="23" name="Oval 22"/>
            <p:cNvSpPr/>
            <p:nvPr/>
          </p:nvSpPr>
          <p:spPr>
            <a:xfrm>
              <a:off x="4876800" y="5943600"/>
              <a:ext cx="2667000" cy="914400"/>
            </a:xfrm>
            <a:prstGeom prst="ellipse">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cs typeface="Times New Roman" pitchFamily="18" charset="0"/>
                </a:rPr>
                <a:t>Lưỡi</a:t>
              </a:r>
              <a:r>
                <a:rPr lang="en-US" sz="3200" dirty="0">
                  <a:cs typeface="Times New Roman" pitchFamily="18" charset="0"/>
                </a:rPr>
                <a:t> </a:t>
              </a:r>
              <a:r>
                <a:rPr lang="en-US" sz="3200" dirty="0" err="1">
                  <a:cs typeface="Times New Roman" pitchFamily="18" charset="0"/>
                </a:rPr>
                <a:t>cào</a:t>
              </a:r>
              <a:endParaRPr lang="vi-VN" sz="3200" dirty="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heckerboard(across)">
                                      <p:cBhvr>
                                        <p:cTn id="7" dur="500"/>
                                        <p:tgtEl>
                                          <p:spTgt spid="22530"/>
                                        </p:tgtEl>
                                      </p:cBhvr>
                                    </p:animEffect>
                                  </p:childTnLst>
                                </p:cTn>
                              </p:par>
                              <p:par>
                                <p:cTn id="8" presetID="8" presetClass="entr" presetSubtype="16" fill="hold"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diamond(in)">
                                      <p:cBhvr>
                                        <p:cTn id="10" dur="2000"/>
                                        <p:tgtEl>
                                          <p:spTgt spid="22532"/>
                                        </p:tgtEl>
                                      </p:cBhvr>
                                    </p:animEffect>
                                  </p:childTnLst>
                                </p:cTn>
                              </p:par>
                              <p:par>
                                <p:cTn id="11" presetID="8" presetClass="entr" presetSubtype="16"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diamond(in)">
                                      <p:cBhvr>
                                        <p:cTn id="13" dur="2000"/>
                                        <p:tgtEl>
                                          <p:spTgt spid="22531"/>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14"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4" presetClass="entr" presetSubtype="16"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ox(i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6" grpId="0" animBg="1"/>
      <p:bldP spid="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vi-VN" sz="4000" smtClean="0"/>
          </a:p>
        </p:txBody>
      </p:sp>
      <p:sp>
        <p:nvSpPr>
          <p:cNvPr id="3" name="Content Placeholder 2"/>
          <p:cNvSpPr>
            <a:spLocks noGrp="1"/>
          </p:cNvSpPr>
          <p:nvPr>
            <p:ph idx="1"/>
          </p:nvPr>
        </p:nvSpPr>
        <p:spPr>
          <a:xfrm>
            <a:off x="0" y="-304800"/>
            <a:ext cx="8839200" cy="7010400"/>
          </a:xfrm>
        </p:spPr>
        <p:txBody>
          <a:bodyPr/>
          <a:lstStyle/>
          <a:p>
            <a:pPr algn="ctr"/>
            <a:endParaRPr lang="en-US" sz="3600" b="1" smtClean="0">
              <a:solidFill>
                <a:srgbClr val="0066FF"/>
              </a:solidFill>
              <a:cs typeface="Times New Roman" pitchFamily="18" charset="0"/>
            </a:endParaRPr>
          </a:p>
          <a:p>
            <a:pPr algn="ctr">
              <a:buFontTx/>
              <a:buNone/>
            </a:pPr>
            <a:r>
              <a:rPr lang="en-US" sz="5400" b="1" smtClean="0">
                <a:solidFill>
                  <a:srgbClr val="0066FF"/>
                </a:solidFill>
                <a:cs typeface="Times New Roman" pitchFamily="18" charset="0"/>
              </a:rPr>
              <a:t>Kiểm tra bài cũ:</a:t>
            </a:r>
            <a:endParaRPr lang="en-US" b="1" smtClean="0">
              <a:solidFill>
                <a:srgbClr val="002060"/>
              </a:solidFill>
              <a:cs typeface="Times New Roman" pitchFamily="18" charset="0"/>
            </a:endParaRPr>
          </a:p>
          <a:p>
            <a:pPr algn="ctr">
              <a:buFontTx/>
              <a:buNone/>
            </a:pPr>
            <a:r>
              <a:rPr lang="en-US" b="1" smtClean="0">
                <a:solidFill>
                  <a:srgbClr val="002060"/>
                </a:solidFill>
                <a:cs typeface="Times New Roman" pitchFamily="18" charset="0"/>
              </a:rPr>
              <a:t>Em hãy nêu lợi ích của việc trồng rau, hoa?</a:t>
            </a:r>
          </a:p>
          <a:p>
            <a:pPr>
              <a:buFontTx/>
              <a:buNone/>
            </a:pPr>
            <a:r>
              <a:rPr lang="en-US" b="1" smtClean="0">
                <a:solidFill>
                  <a:srgbClr val="008000"/>
                </a:solidFill>
                <a:cs typeface="Times New Roman" pitchFamily="18" charset="0"/>
              </a:rPr>
              <a:t>   Trồng hoa đem lại nhiều lợi ích cho con người.</a:t>
            </a:r>
          </a:p>
          <a:p>
            <a:pPr>
              <a:buFontTx/>
              <a:buNone/>
            </a:pPr>
            <a:r>
              <a:rPr lang="en-US" b="1" smtClean="0">
                <a:solidFill>
                  <a:srgbClr val="008000"/>
                </a:solidFill>
                <a:cs typeface="Times New Roman" pitchFamily="18" charset="0"/>
              </a:rPr>
              <a:t>   Rau dùng làm thực phẩm cho con người, thức ăn cho vật nuôi. Hoa dùng để trang trí, làm quà tặng, thăm viếng. Trồng rau hoa còn có tác dụng là cho môi trường xanh, sạch, đẹp.</a:t>
            </a:r>
            <a:endParaRPr lang="vi-VN" b="1" smtClean="0">
              <a:solidFill>
                <a:srgbClr val="008000"/>
              </a:solidFill>
              <a:cs typeface="Times New Roman" pitchFamily="18" charset="0"/>
            </a:endParaRPr>
          </a:p>
        </p:txBody>
      </p:sp>
      <p:pic>
        <p:nvPicPr>
          <p:cNvPr id="4" name="Picture 13" descr="Picture67">
            <a:hlinkClick r:id="rId2" action="ppaction://hlinksldjump"/>
          </p:cNvPr>
          <p:cNvPicPr>
            <a:picLocks noChangeAspect="1" noChangeArrowheads="1" noCrop="1"/>
          </p:cNvPicPr>
          <p:nvPr/>
        </p:nvPicPr>
        <p:blipFill>
          <a:blip r:embed="rId3"/>
          <a:srcRect/>
          <a:stretch>
            <a:fillRect/>
          </a:stretch>
        </p:blipFill>
        <p:spPr bwMode="auto">
          <a:xfrm>
            <a:off x="228600" y="0"/>
            <a:ext cx="1306513"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amond(in)">
                                      <p:cBhvr>
                                        <p:cTn id="16" dur="20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ai dam dat">
            <a:hlinkClick r:id="rId2" action="ppaction://hlinksldjump"/>
          </p:cNvPr>
          <p:cNvPicPr>
            <a:picLocks noGrp="1" noChangeAspect="1" noChangeArrowheads="1"/>
          </p:cNvPicPr>
          <p:nvPr>
            <p:ph idx="1"/>
          </p:nvPr>
        </p:nvPicPr>
        <p:blipFill>
          <a:blip r:embed="rId3">
            <a:lum bright="-22000" contrast="36000"/>
          </a:blip>
          <a:srcRect/>
          <a:stretch>
            <a:fillRect/>
          </a:stretch>
        </p:blipFill>
        <p:spPr>
          <a:xfrm>
            <a:off x="609600" y="2895600"/>
            <a:ext cx="3886200" cy="3429000"/>
          </a:xfrm>
        </p:spPr>
      </p:pic>
      <p:pic>
        <p:nvPicPr>
          <p:cNvPr id="5" name="Picture 3" descr="dam xới"/>
          <p:cNvPicPr>
            <a:picLocks noChangeAspect="1" noChangeArrowheads="1"/>
          </p:cNvPicPr>
          <p:nvPr/>
        </p:nvPicPr>
        <p:blipFill>
          <a:blip r:embed="rId4">
            <a:lum bright="-22000" contrast="36000"/>
          </a:blip>
          <a:srcRect/>
          <a:stretch>
            <a:fillRect/>
          </a:stretch>
        </p:blipFill>
        <p:spPr bwMode="auto">
          <a:xfrm>
            <a:off x="5181600" y="685800"/>
            <a:ext cx="3733800" cy="3352800"/>
          </a:xfrm>
          <a:prstGeom prst="rect">
            <a:avLst/>
          </a:prstGeom>
          <a:noFill/>
          <a:ln w="9525">
            <a:noFill/>
            <a:miter lim="800000"/>
            <a:headEnd/>
            <a:tailEnd/>
          </a:ln>
        </p:spPr>
      </p:pic>
      <p:cxnSp>
        <p:nvCxnSpPr>
          <p:cNvPr id="12" name="Straight Arrow Connector 11"/>
          <p:cNvCxnSpPr/>
          <p:nvPr/>
        </p:nvCxnSpPr>
        <p:spPr>
          <a:xfrm rot="5400000">
            <a:off x="4800600" y="3352800"/>
            <a:ext cx="2590800" cy="1524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6819900" y="3314700"/>
            <a:ext cx="2667000" cy="4572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2628900" y="2628900"/>
            <a:ext cx="1828800" cy="762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266700" y="3695700"/>
            <a:ext cx="3200400" cy="6858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19400" y="1219200"/>
            <a:ext cx="1447800" cy="609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Cán</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vồ</a:t>
            </a:r>
            <a:endParaRPr lang="vi-VN" sz="2800" b="1" dirty="0">
              <a:solidFill>
                <a:srgbClr val="FF0000"/>
              </a:solidFill>
              <a:cs typeface="Times New Roman" pitchFamily="18" charset="0"/>
            </a:endParaRPr>
          </a:p>
        </p:txBody>
      </p:sp>
      <p:sp>
        <p:nvSpPr>
          <p:cNvPr id="29" name="Rectangle 28"/>
          <p:cNvSpPr/>
          <p:nvPr/>
        </p:nvSpPr>
        <p:spPr>
          <a:xfrm>
            <a:off x="304800" y="1524000"/>
            <a:ext cx="1371600" cy="9144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Quả</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vồ</a:t>
            </a:r>
            <a:endParaRPr lang="vi-VN" sz="2800" b="1" dirty="0">
              <a:solidFill>
                <a:srgbClr val="FF0000"/>
              </a:solidFill>
              <a:cs typeface="Times New Roman" pitchFamily="18" charset="0"/>
            </a:endParaRPr>
          </a:p>
        </p:txBody>
      </p:sp>
      <p:sp>
        <p:nvSpPr>
          <p:cNvPr id="32" name="Rectangle 31"/>
          <p:cNvSpPr/>
          <p:nvPr/>
        </p:nvSpPr>
        <p:spPr>
          <a:xfrm>
            <a:off x="5105400" y="4724400"/>
            <a:ext cx="1524000" cy="9144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Cán</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dầm</a:t>
            </a:r>
            <a:endParaRPr lang="vi-VN" sz="2800" b="1" dirty="0">
              <a:solidFill>
                <a:srgbClr val="FF0000"/>
              </a:solidFill>
              <a:cs typeface="Times New Roman" pitchFamily="18" charset="0"/>
            </a:endParaRPr>
          </a:p>
        </p:txBody>
      </p:sp>
      <p:sp>
        <p:nvSpPr>
          <p:cNvPr id="33" name="Rectangle 32"/>
          <p:cNvSpPr/>
          <p:nvPr/>
        </p:nvSpPr>
        <p:spPr>
          <a:xfrm>
            <a:off x="7620000" y="4876800"/>
            <a:ext cx="1524000" cy="990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cs typeface="Times New Roman" pitchFamily="18" charset="0"/>
              </a:rPr>
              <a:t>Lưỡi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dầm</a:t>
            </a:r>
            <a:endParaRPr lang="vi-VN" sz="28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nodeType="afterGroup">
                            <p:stCondLst>
                              <p:cond delay="500"/>
                            </p:stCondLst>
                            <p:childTnLst>
                              <p:par>
                                <p:cTn id="12" presetID="4" presetClass="entr" presetSubtype="16"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ox(in)">
                                      <p:cBhvr>
                                        <p:cTn id="17" dur="500"/>
                                        <p:tgtEl>
                                          <p:spTgt spid="29"/>
                                        </p:tgtEl>
                                      </p:cBhvr>
                                    </p:animEffect>
                                  </p:childTnLst>
                                </p:cTn>
                              </p:par>
                            </p:childTnLst>
                          </p:cTn>
                        </p:par>
                        <p:par>
                          <p:cTn id="18" fill="hold" nodeType="afterGroup">
                            <p:stCondLst>
                              <p:cond delay="1000"/>
                            </p:stCondLst>
                            <p:childTnLst>
                              <p:par>
                                <p:cTn id="19" presetID="4"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ox(in)">
                                      <p:cBhvr>
                                        <p:cTn id="24" dur="500"/>
                                        <p:tgtEl>
                                          <p:spTgt spid="28"/>
                                        </p:tgtEl>
                                      </p:cBhvr>
                                    </p:animEffect>
                                  </p:childTnLst>
                                </p:cTn>
                              </p:par>
                            </p:childTnLst>
                          </p:cTn>
                        </p:par>
                        <p:par>
                          <p:cTn id="25" fill="hold" nodeType="afterGroup">
                            <p:stCondLst>
                              <p:cond delay="1500"/>
                            </p:stCondLst>
                            <p:childTnLst>
                              <p:par>
                                <p:cTn id="26" presetID="8"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amond(in)">
                                      <p:cBhvr>
                                        <p:cTn id="31" dur="2000"/>
                                        <p:tgtEl>
                                          <p:spTgt spid="32"/>
                                        </p:tgtEl>
                                      </p:cBhvr>
                                    </p:animEffect>
                                  </p:childTnLst>
                                </p:cTn>
                              </p:par>
                            </p:childTnLst>
                          </p:cTn>
                        </p:par>
                        <p:par>
                          <p:cTn id="32" fill="hold" nodeType="afterGroup">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h1"/>
          <p:cNvPicPr>
            <a:picLocks noChangeAspect="1" noChangeArrowheads="1"/>
          </p:cNvPicPr>
          <p:nvPr/>
        </p:nvPicPr>
        <p:blipFill>
          <a:blip r:embed="rId4">
            <a:lum bright="-22000" contrast="36000"/>
          </a:blip>
          <a:srcRect/>
          <a:stretch>
            <a:fillRect/>
          </a:stretch>
        </p:blipFill>
        <p:spPr bwMode="auto">
          <a:xfrm>
            <a:off x="2209800" y="1295400"/>
            <a:ext cx="4648200" cy="4572000"/>
          </a:xfrm>
          <a:prstGeom prst="rect">
            <a:avLst/>
          </a:prstGeom>
          <a:noFill/>
          <a:ln w="9525">
            <a:noFill/>
            <a:miter lim="800000"/>
            <a:headEnd/>
            <a:tailEnd/>
          </a:ln>
        </p:spPr>
      </p:pic>
    </p:spTree>
  </p:cSld>
  <p:clrMapOvr>
    <a:masterClrMapping/>
  </p:clrMapOvr>
  <p:transition spd="med">
    <p:wedge/>
    <p:sndAc>
      <p:stSnd>
        <p:snd r:embed="rId3"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fltVal val="0"/>
                                          </p:val>
                                        </p:tav>
                                        <p:tav tm="100000">
                                          <p:val>
                                            <p:strVal val="#ppt_w"/>
                                          </p:val>
                                        </p:tav>
                                      </p:tavLst>
                                    </p:anim>
                                    <p:anim calcmode="lin" valueType="num">
                                      <p:cBhvr>
                                        <p:cTn id="8" dur="500" fill="hold"/>
                                        <p:tgtEl>
                                          <p:spTgt spid="256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uoi cay 1"/>
          <p:cNvPicPr>
            <a:picLocks noChangeAspect="1" noChangeArrowheads="1"/>
          </p:cNvPicPr>
          <p:nvPr/>
        </p:nvPicPr>
        <p:blipFill>
          <a:blip r:embed="rId4">
            <a:lum bright="-14000" contrast="48000"/>
          </a:blip>
          <a:srcRect/>
          <a:stretch>
            <a:fillRect/>
          </a:stretch>
        </p:blipFill>
        <p:spPr bwMode="auto">
          <a:xfrm>
            <a:off x="457200" y="990600"/>
            <a:ext cx="3962400" cy="5257800"/>
          </a:xfrm>
          <a:prstGeom prst="rect">
            <a:avLst/>
          </a:prstGeom>
          <a:noFill/>
          <a:ln w="9525">
            <a:noFill/>
            <a:miter lim="800000"/>
            <a:headEnd/>
            <a:tailEnd/>
          </a:ln>
        </p:spPr>
      </p:pic>
      <p:pic>
        <p:nvPicPr>
          <p:cNvPr id="26627" name="Picture 3"/>
          <p:cNvPicPr>
            <a:picLocks noChangeAspect="1" noChangeArrowheads="1"/>
          </p:cNvPicPr>
          <p:nvPr/>
        </p:nvPicPr>
        <p:blipFill>
          <a:blip r:embed="rId5">
            <a:lum bright="-14000" contrast="48000"/>
          </a:blip>
          <a:srcRect/>
          <a:stretch>
            <a:fillRect/>
          </a:stretch>
        </p:blipFill>
        <p:spPr bwMode="auto">
          <a:xfrm>
            <a:off x="4876800" y="838200"/>
            <a:ext cx="3962400" cy="5486400"/>
          </a:xfrm>
          <a:prstGeom prst="rect">
            <a:avLst/>
          </a:prstGeom>
          <a:noFill/>
          <a:ln w="9525">
            <a:noFill/>
            <a:miter lim="800000"/>
            <a:headEnd/>
            <a:tailEnd/>
          </a:ln>
        </p:spPr>
      </p:pic>
      <p:sp>
        <p:nvSpPr>
          <p:cNvPr id="26628" name="Text Box 4"/>
          <p:cNvSpPr txBox="1">
            <a:spLocks noChangeArrowheads="1"/>
          </p:cNvSpPr>
          <p:nvPr/>
        </p:nvSpPr>
        <p:spPr bwMode="auto">
          <a:xfrm>
            <a:off x="533400" y="6248400"/>
            <a:ext cx="3124200" cy="523875"/>
          </a:xfrm>
          <a:prstGeom prst="rect">
            <a:avLst/>
          </a:prstGeom>
          <a:solidFill>
            <a:srgbClr val="66FF99"/>
          </a:solidFill>
          <a:ln w="9525">
            <a:noFill/>
            <a:miter lim="800000"/>
            <a:headEnd/>
            <a:tailEnd/>
          </a:ln>
        </p:spPr>
        <p:txBody>
          <a:bodyPr>
            <a:spAutoFit/>
          </a:bodyPr>
          <a:lstStyle/>
          <a:p>
            <a:pPr algn="ctr" eaLnBrk="1" hangingPunct="1"/>
            <a:r>
              <a:rPr lang="en-US" sz="2400" b="1">
                <a:solidFill>
                  <a:srgbClr val="990000"/>
                </a:solidFill>
                <a:cs typeface="Arial" charset="0"/>
              </a:rPr>
              <a:t>Bình </a:t>
            </a:r>
            <a:r>
              <a:rPr lang="en-US" sz="2800" b="1">
                <a:solidFill>
                  <a:srgbClr val="990000"/>
                </a:solidFill>
                <a:cs typeface="Times New Roman" pitchFamily="18" charset="0"/>
              </a:rPr>
              <a:t>xịt nước</a:t>
            </a:r>
          </a:p>
        </p:txBody>
      </p:sp>
      <p:sp>
        <p:nvSpPr>
          <p:cNvPr id="5" name="Rectangle 4"/>
          <p:cNvSpPr/>
          <p:nvPr/>
        </p:nvSpPr>
        <p:spPr>
          <a:xfrm>
            <a:off x="4953000" y="6248400"/>
            <a:ext cx="3810000" cy="609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C00000"/>
                </a:solidFill>
                <a:cs typeface="Times New Roman" pitchFamily="18" charset="0"/>
              </a:rPr>
              <a:t>Bình</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có</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vòi</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hoa</a:t>
            </a:r>
            <a:r>
              <a:rPr lang="en-US" sz="2800" b="1" dirty="0">
                <a:solidFill>
                  <a:srgbClr val="C00000"/>
                </a:solidFill>
                <a:cs typeface="Times New Roman" pitchFamily="18" charset="0"/>
              </a:rPr>
              <a:t> </a:t>
            </a:r>
            <a:r>
              <a:rPr lang="en-US" sz="2800" b="1" dirty="0" err="1">
                <a:solidFill>
                  <a:srgbClr val="C00000"/>
                </a:solidFill>
                <a:cs typeface="Times New Roman" pitchFamily="18" charset="0"/>
              </a:rPr>
              <a:t>sen</a:t>
            </a:r>
            <a:endParaRPr lang="vi-VN" sz="2800" b="1" dirty="0">
              <a:solidFill>
                <a:srgbClr val="C00000"/>
              </a:solidFill>
              <a:cs typeface="Times New Roman" pitchFamily="18" charset="0"/>
            </a:endParaRPr>
          </a:p>
        </p:txBody>
      </p:sp>
      <p:sp>
        <p:nvSpPr>
          <p:cNvPr id="6" name="Rectangle 5"/>
          <p:cNvSpPr/>
          <p:nvPr/>
        </p:nvSpPr>
        <p:spPr>
          <a:xfrm>
            <a:off x="1524000" y="457200"/>
            <a:ext cx="1295400" cy="533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chemeClr val="tx1"/>
                </a:solidFill>
                <a:cs typeface="Times New Roman" pitchFamily="18" charset="0"/>
              </a:rPr>
              <a:t>A</a:t>
            </a:r>
            <a:endParaRPr lang="vi-VN" sz="3200" b="1" dirty="0">
              <a:solidFill>
                <a:schemeClr val="tx1"/>
              </a:solidFill>
              <a:cs typeface="Times New Roman" pitchFamily="18" charset="0"/>
            </a:endParaRPr>
          </a:p>
        </p:txBody>
      </p:sp>
      <p:sp>
        <p:nvSpPr>
          <p:cNvPr id="7" name="Rectangle 6"/>
          <p:cNvSpPr>
            <a:spLocks noChangeArrowheads="1"/>
          </p:cNvSpPr>
          <p:nvPr/>
        </p:nvSpPr>
        <p:spPr bwMode="auto">
          <a:xfrm>
            <a:off x="6019800" y="533400"/>
            <a:ext cx="1300163" cy="584200"/>
          </a:xfrm>
          <a:prstGeom prst="rect">
            <a:avLst/>
          </a:prstGeom>
          <a:noFill/>
          <a:ln w="9525">
            <a:noFill/>
            <a:miter lim="800000"/>
            <a:headEnd/>
            <a:tailEnd/>
          </a:ln>
        </p:spPr>
        <p:txBody>
          <a:bodyPr>
            <a:spAutoFit/>
          </a:bodyPr>
          <a:lstStyle/>
          <a:p>
            <a:pPr algn="ctr" eaLnBrk="1" hangingPunct="1"/>
            <a:r>
              <a:rPr lang="en-US" sz="3200" b="1">
                <a:cs typeface="Times New Roman" pitchFamily="18" charset="0"/>
              </a:rPr>
              <a:t>B</a:t>
            </a:r>
            <a:endParaRPr lang="vi-VN" sz="3200" b="1">
              <a:cs typeface="Times New Roman" pitchFamily="18" charset="0"/>
            </a:endParaRPr>
          </a:p>
        </p:txBody>
      </p:sp>
    </p:spTree>
  </p:cSld>
  <p:clrMapOvr>
    <a:masterClrMapping/>
  </p:clrMapOvr>
  <p:transition>
    <p:sndAc>
      <p:stSnd>
        <p:snd r:embed="rId3"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diamond(in)">
                                      <p:cBhvr>
                                        <p:cTn id="10" dur="2000"/>
                                        <p:tgtEl>
                                          <p:spTgt spid="2662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nodeType="withEffect">
                                  <p:stCondLst>
                                    <p:cond delay="0"/>
                                  </p:stCondLst>
                                  <p:childTnLst>
                                    <p:set>
                                      <p:cBhvr>
                                        <p:cTn id="15" dur="1" fill="hold">
                                          <p:stCondLst>
                                            <p:cond delay="0"/>
                                          </p:stCondLst>
                                        </p:cTn>
                                        <p:tgtEl>
                                          <p:spTgt spid="26627"/>
                                        </p:tgtEl>
                                        <p:attrNameLst>
                                          <p:attrName>style.visibility</p:attrName>
                                        </p:attrNameLst>
                                      </p:cBhvr>
                                      <p:to>
                                        <p:strVal val="visible"/>
                                      </p:to>
                                    </p:set>
                                    <p:animEffect transition="in" filter="diamond(in)">
                                      <p:cBhvr>
                                        <p:cTn id="16" dur="2000"/>
                                        <p:tgtEl>
                                          <p:spTgt spid="26627"/>
                                        </p:tgtEl>
                                      </p:cBhvr>
                                    </p:animEffect>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26628"/>
                                        </p:tgtEl>
                                        <p:attrNameLst>
                                          <p:attrName>style.visibility</p:attrName>
                                        </p:attrNameLst>
                                      </p:cBhvr>
                                      <p:to>
                                        <p:strVal val="visible"/>
                                      </p:to>
                                    </p:set>
                                    <p:animEffect transition="in" filter="blinds(horizontal)">
                                      <p:cBhvr>
                                        <p:cTn id="20" dur="500"/>
                                        <p:tgtEl>
                                          <p:spTgt spid="26628"/>
                                        </p:tgtEl>
                                      </p:cBhvr>
                                    </p:animEffect>
                                  </p:childTnLst>
                                </p:cTn>
                              </p:par>
                            </p:childTnLst>
                          </p:cTn>
                        </p:par>
                        <p:par>
                          <p:cTn id="21" fill="hold" nodeType="afterGroup">
                            <p:stCondLst>
                              <p:cond delay="2500"/>
                            </p:stCondLst>
                            <p:childTnLst>
                              <p:par>
                                <p:cTn id="22" presetID="8"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5" grpId="0" animBg="1"/>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3970" name="Picture 2" descr="cuoc"/>
          <p:cNvPicPr>
            <a:picLocks noChangeAspect="1" noChangeArrowheads="1"/>
          </p:cNvPicPr>
          <p:nvPr/>
        </p:nvPicPr>
        <p:blipFill>
          <a:blip r:embed="rId3">
            <a:lum bright="-34000" contrast="38000"/>
          </a:blip>
          <a:srcRect/>
          <a:stretch>
            <a:fillRect/>
          </a:stretch>
        </p:blipFill>
        <p:spPr bwMode="auto">
          <a:xfrm>
            <a:off x="0" y="0"/>
            <a:ext cx="4648200" cy="3505200"/>
          </a:xfrm>
          <a:prstGeom prst="rect">
            <a:avLst/>
          </a:prstGeom>
          <a:noFill/>
          <a:ln w="9525">
            <a:noFill/>
            <a:miter lim="800000"/>
            <a:headEnd/>
            <a:tailEnd/>
          </a:ln>
        </p:spPr>
      </p:pic>
      <p:pic>
        <p:nvPicPr>
          <p:cNvPr id="83971" name="Picture 3" descr="cai dam dat"/>
          <p:cNvPicPr>
            <a:picLocks noChangeAspect="1" noChangeArrowheads="1"/>
          </p:cNvPicPr>
          <p:nvPr/>
        </p:nvPicPr>
        <p:blipFill>
          <a:blip r:embed="rId4">
            <a:lum bright="-34000" contrast="38000"/>
          </a:blip>
          <a:srcRect/>
          <a:stretch>
            <a:fillRect/>
          </a:stretch>
        </p:blipFill>
        <p:spPr bwMode="auto">
          <a:xfrm>
            <a:off x="4267200" y="3395663"/>
            <a:ext cx="4876800" cy="3462337"/>
          </a:xfrm>
          <a:prstGeom prst="rect">
            <a:avLst/>
          </a:prstGeom>
          <a:noFill/>
          <a:ln w="9525">
            <a:noFill/>
            <a:miter lim="800000"/>
            <a:headEnd/>
            <a:tailEnd/>
          </a:ln>
        </p:spPr>
      </p:pic>
      <p:pic>
        <p:nvPicPr>
          <p:cNvPr id="83972" name="Picture 4" descr="cai bo cao"/>
          <p:cNvPicPr>
            <a:picLocks noChangeAspect="1" noChangeArrowheads="1"/>
          </p:cNvPicPr>
          <p:nvPr/>
        </p:nvPicPr>
        <p:blipFill>
          <a:blip r:embed="rId5">
            <a:lum bright="-34000" contrast="38000"/>
          </a:blip>
          <a:srcRect/>
          <a:stretch>
            <a:fillRect/>
          </a:stretch>
        </p:blipFill>
        <p:spPr bwMode="auto">
          <a:xfrm>
            <a:off x="0" y="3505200"/>
            <a:ext cx="4572000" cy="3352800"/>
          </a:xfrm>
          <a:prstGeom prst="rect">
            <a:avLst/>
          </a:prstGeom>
          <a:noFill/>
          <a:ln w="9525">
            <a:noFill/>
            <a:miter lim="800000"/>
            <a:headEnd/>
            <a:tailEnd/>
          </a:ln>
        </p:spPr>
      </p:pic>
      <p:pic>
        <p:nvPicPr>
          <p:cNvPr id="83973" name="Picture 5" descr="dam xới"/>
          <p:cNvPicPr>
            <a:picLocks noChangeAspect="1" noChangeArrowheads="1"/>
          </p:cNvPicPr>
          <p:nvPr/>
        </p:nvPicPr>
        <p:blipFill>
          <a:blip r:embed="rId6">
            <a:lum bright="-34000" contrast="38000"/>
          </a:blip>
          <a:srcRect/>
          <a:stretch>
            <a:fillRect/>
          </a:stretch>
        </p:blipFill>
        <p:spPr bwMode="auto">
          <a:xfrm>
            <a:off x="4495800" y="0"/>
            <a:ext cx="4648200" cy="3505200"/>
          </a:xfrm>
          <a:prstGeom prst="rect">
            <a:avLst/>
          </a:prstGeom>
          <a:noFill/>
          <a:ln w="9525">
            <a:noFill/>
            <a:miter lim="800000"/>
            <a:headEnd/>
            <a:tailEnd/>
          </a:ln>
        </p:spPr>
      </p:pic>
      <p:sp>
        <p:nvSpPr>
          <p:cNvPr id="45062" name="Text Box 6"/>
          <p:cNvSpPr txBox="1">
            <a:spLocks noChangeArrowheads="1"/>
          </p:cNvSpPr>
          <p:nvPr/>
        </p:nvSpPr>
        <p:spPr bwMode="auto">
          <a:xfrm>
            <a:off x="1752600" y="2971800"/>
            <a:ext cx="914400" cy="366713"/>
          </a:xfrm>
          <a:prstGeom prst="rect">
            <a:avLst/>
          </a:prstGeom>
          <a:noFill/>
          <a:ln w="9525">
            <a:noFill/>
            <a:miter lim="800000"/>
            <a:headEnd/>
            <a:tailEnd/>
          </a:ln>
        </p:spPr>
        <p:txBody>
          <a:bodyPr>
            <a:spAutoFit/>
          </a:bodyPr>
          <a:lstStyle/>
          <a:p>
            <a:pPr eaLnBrk="1" hangingPunct="1">
              <a:spcBef>
                <a:spcPct val="50000"/>
              </a:spcBef>
            </a:pPr>
            <a:endParaRPr lang="vi-VN">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3973"/>
                                        </p:tgtEl>
                                        <p:attrNameLst>
                                          <p:attrName>style.visibility</p:attrName>
                                        </p:attrNameLst>
                                      </p:cBhvr>
                                      <p:to>
                                        <p:strVal val="visible"/>
                                      </p:to>
                                    </p:set>
                                    <p:anim calcmode="lin" valueType="num">
                                      <p:cBhvr additive="base">
                                        <p:cTn id="11" dur="500" fill="hold"/>
                                        <p:tgtEl>
                                          <p:spTgt spid="83973"/>
                                        </p:tgtEl>
                                        <p:attrNameLst>
                                          <p:attrName>ppt_x</p:attrName>
                                        </p:attrNameLst>
                                      </p:cBhvr>
                                      <p:tavLst>
                                        <p:tav tm="0">
                                          <p:val>
                                            <p:strVal val="0-#ppt_w/2"/>
                                          </p:val>
                                        </p:tav>
                                        <p:tav tm="100000">
                                          <p:val>
                                            <p:strVal val="#ppt_x"/>
                                          </p:val>
                                        </p:tav>
                                      </p:tavLst>
                                    </p:anim>
                                    <p:anim calcmode="lin" valueType="num">
                                      <p:cBhvr additive="base">
                                        <p:cTn id="12" dur="500" fill="hold"/>
                                        <p:tgtEl>
                                          <p:spTgt spid="8397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3972"/>
                                        </p:tgtEl>
                                        <p:attrNameLst>
                                          <p:attrName>style.visibility</p:attrName>
                                        </p:attrNameLst>
                                      </p:cBhvr>
                                      <p:to>
                                        <p:strVal val="visible"/>
                                      </p:to>
                                    </p:set>
                                    <p:anim calcmode="lin" valueType="num">
                                      <p:cBhvr additive="base">
                                        <p:cTn id="15" dur="500" fill="hold"/>
                                        <p:tgtEl>
                                          <p:spTgt spid="83972"/>
                                        </p:tgtEl>
                                        <p:attrNameLst>
                                          <p:attrName>ppt_x</p:attrName>
                                        </p:attrNameLst>
                                      </p:cBhvr>
                                      <p:tavLst>
                                        <p:tav tm="0">
                                          <p:val>
                                            <p:strVal val="0-#ppt_w/2"/>
                                          </p:val>
                                        </p:tav>
                                        <p:tav tm="100000">
                                          <p:val>
                                            <p:strVal val="#ppt_x"/>
                                          </p:val>
                                        </p:tav>
                                      </p:tavLst>
                                    </p:anim>
                                    <p:anim calcmode="lin" valueType="num">
                                      <p:cBhvr additive="base">
                                        <p:cTn id="16" dur="500" fill="hold"/>
                                        <p:tgtEl>
                                          <p:spTgt spid="8397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3971"/>
                                        </p:tgtEl>
                                        <p:attrNameLst>
                                          <p:attrName>style.visibility</p:attrName>
                                        </p:attrNameLst>
                                      </p:cBhvr>
                                      <p:to>
                                        <p:strVal val="visible"/>
                                      </p:to>
                                    </p:set>
                                    <p:anim calcmode="lin" valueType="num">
                                      <p:cBhvr additive="base">
                                        <p:cTn id="19" dur="500" fill="hold"/>
                                        <p:tgtEl>
                                          <p:spTgt spid="83971"/>
                                        </p:tgtEl>
                                        <p:attrNameLst>
                                          <p:attrName>ppt_x</p:attrName>
                                        </p:attrNameLst>
                                      </p:cBhvr>
                                      <p:tavLst>
                                        <p:tav tm="0">
                                          <p:val>
                                            <p:strVal val="0-#ppt_w/2"/>
                                          </p:val>
                                        </p:tav>
                                        <p:tav tm="100000">
                                          <p:val>
                                            <p:strVal val="#ppt_x"/>
                                          </p:val>
                                        </p:tav>
                                      </p:tavLst>
                                    </p:anim>
                                    <p:anim calcmode="lin" valueType="num">
                                      <p:cBhvr additive="base">
                                        <p:cTn id="20" dur="500" fill="hold"/>
                                        <p:tgtEl>
                                          <p:spTgt spid="839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A++ (5)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5715" name="AutoShape 3"/>
          <p:cNvSpPr>
            <a:spLocks noChangeArrowheads="1"/>
          </p:cNvSpPr>
          <p:nvPr/>
        </p:nvSpPr>
        <p:spPr bwMode="auto">
          <a:xfrm>
            <a:off x="2286000" y="1676400"/>
            <a:ext cx="5638800" cy="5029200"/>
          </a:xfrm>
          <a:prstGeom prst="verticalScroll">
            <a:avLst>
              <a:gd name="adj" fmla="val 12500"/>
            </a:avLst>
          </a:prstGeom>
          <a:gradFill rotWithShape="1">
            <a:gsLst>
              <a:gs pos="0">
                <a:srgbClr val="FEF808"/>
              </a:gs>
              <a:gs pos="100000">
                <a:srgbClr val="66FFCC"/>
              </a:gs>
            </a:gsLst>
            <a:lin ang="18900000" scaled="1"/>
          </a:gradFill>
          <a:ln w="9525">
            <a:solidFill>
              <a:srgbClr val="FF3300"/>
            </a:solidFill>
            <a:round/>
            <a:headEnd/>
            <a:tailEnd/>
          </a:ln>
          <a:effectLst>
            <a:outerShdw dist="107763" dir="8100000" algn="ctr" rotWithShape="0">
              <a:schemeClr val="bg2">
                <a:alpha val="50000"/>
              </a:schemeClr>
            </a:outerShdw>
          </a:effectLst>
        </p:spPr>
        <p:txBody>
          <a:bodyPr wrap="none" anchor="ctr"/>
          <a:lstStyle/>
          <a:p>
            <a:pPr eaLnBrk="1" hangingPunct="1"/>
            <a:endParaRPr lang="vi-VN" sz="1600"/>
          </a:p>
        </p:txBody>
      </p:sp>
      <p:sp>
        <p:nvSpPr>
          <p:cNvPr id="115716" name="Text Box 4"/>
          <p:cNvSpPr txBox="1">
            <a:spLocks noChangeArrowheads="1"/>
          </p:cNvSpPr>
          <p:nvPr/>
        </p:nvSpPr>
        <p:spPr bwMode="auto">
          <a:xfrm>
            <a:off x="3276600" y="2438400"/>
            <a:ext cx="3962400" cy="3724275"/>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endParaRPr lang="en-US" sz="1600">
              <a:solidFill>
                <a:srgbClr val="FF3300"/>
              </a:solidFill>
            </a:endParaRPr>
          </a:p>
          <a:p>
            <a:pPr eaLnBrk="1" hangingPunct="1">
              <a:spcBef>
                <a:spcPct val="50000"/>
              </a:spcBef>
              <a:buFont typeface="Wingdings 2" pitchFamily="18" charset="2"/>
              <a:buBlip>
                <a:blip r:embed="rId4"/>
              </a:buBlip>
            </a:pPr>
            <a:r>
              <a:rPr lang="en-US" sz="3600" b="1"/>
              <a:t> </a:t>
            </a:r>
            <a:r>
              <a:rPr lang="en-US" sz="4000" b="1">
                <a:solidFill>
                  <a:srgbClr val="0066FF"/>
                </a:solidFill>
                <a:cs typeface="Times New Roman" pitchFamily="18" charset="0"/>
              </a:rPr>
              <a:t>Khi sử dụng dụng cụ trồng rau, hoa chúng ta cần chú ý điều gì ?</a:t>
            </a:r>
          </a:p>
        </p:txBody>
      </p:sp>
      <p:grpSp>
        <p:nvGrpSpPr>
          <p:cNvPr id="2" name="Group 5"/>
          <p:cNvGrpSpPr>
            <a:grpSpLocks/>
          </p:cNvGrpSpPr>
          <p:nvPr/>
        </p:nvGrpSpPr>
        <p:grpSpPr bwMode="auto">
          <a:xfrm>
            <a:off x="1066800" y="1588"/>
            <a:ext cx="5176838" cy="1560512"/>
            <a:chOff x="2160" y="53"/>
            <a:chExt cx="1584" cy="624"/>
          </a:xfrm>
        </p:grpSpPr>
        <p:sp>
          <p:nvSpPr>
            <p:cNvPr id="47115" name="Oval 6"/>
            <p:cNvSpPr>
              <a:spLocks noChangeArrowheads="1"/>
            </p:cNvSpPr>
            <p:nvPr/>
          </p:nvSpPr>
          <p:spPr bwMode="auto">
            <a:xfrm>
              <a:off x="2160" y="53"/>
              <a:ext cx="1584" cy="624"/>
            </a:xfrm>
            <a:prstGeom prst="ellipse">
              <a:avLst/>
            </a:prstGeom>
            <a:gradFill rotWithShape="1">
              <a:gsLst>
                <a:gs pos="0">
                  <a:srgbClr val="9999FF"/>
                </a:gs>
                <a:gs pos="100000">
                  <a:srgbClr val="00FF00"/>
                </a:gs>
              </a:gsLst>
              <a:lin ang="2700000" scaled="1"/>
            </a:gradFill>
            <a:ln w="9525">
              <a:solidFill>
                <a:srgbClr val="FF66FF"/>
              </a:solidFill>
              <a:round/>
              <a:headEnd/>
              <a:tailEnd/>
            </a:ln>
            <a:effectLst>
              <a:outerShdw dist="107763" dir="18900000" algn="ctr" rotWithShape="0">
                <a:schemeClr val="bg2">
                  <a:alpha val="50000"/>
                </a:schemeClr>
              </a:outerShdw>
            </a:effectLst>
          </p:spPr>
          <p:txBody>
            <a:bodyPr wrap="none" anchor="ctr"/>
            <a:lstStyle/>
            <a:p>
              <a:pPr eaLnBrk="1" hangingPunct="1"/>
              <a:endParaRPr lang="vi-VN" sz="1600"/>
            </a:p>
          </p:txBody>
        </p:sp>
        <p:sp>
          <p:nvSpPr>
            <p:cNvPr id="47116" name="Text Box 7"/>
            <p:cNvSpPr txBox="1">
              <a:spLocks noChangeArrowheads="1"/>
            </p:cNvSpPr>
            <p:nvPr/>
          </p:nvSpPr>
          <p:spPr bwMode="auto">
            <a:xfrm>
              <a:off x="2277" y="114"/>
              <a:ext cx="1440" cy="529"/>
            </a:xfrm>
            <a:prstGeom prst="rect">
              <a:avLst/>
            </a:prstGeom>
            <a:noFill/>
            <a:ln w="9525">
              <a:noFill/>
              <a:miter lim="800000"/>
              <a:headEnd/>
              <a:tailEnd/>
            </a:ln>
          </p:spPr>
          <p:txBody>
            <a:bodyPr>
              <a:spAutoFit/>
            </a:bodyPr>
            <a:lstStyle/>
            <a:p>
              <a:pPr>
                <a:spcBef>
                  <a:spcPct val="50000"/>
                </a:spcBef>
              </a:pPr>
              <a:r>
                <a:rPr lang="en-US" sz="3200" b="1">
                  <a:solidFill>
                    <a:srgbClr val="FF0000"/>
                  </a:solidFill>
                  <a:cs typeface="Times New Roman" pitchFamily="18" charset="0"/>
                </a:rPr>
                <a:t>Thảo luận nhóm đôi</a:t>
              </a:r>
            </a:p>
            <a:p>
              <a:pPr>
                <a:spcBef>
                  <a:spcPct val="50000"/>
                </a:spcBef>
              </a:pPr>
              <a:r>
                <a:rPr lang="en-US" sz="3200" b="1">
                  <a:solidFill>
                    <a:srgbClr val="FF0000"/>
                  </a:solidFill>
                  <a:cs typeface="Times New Roman" pitchFamily="18" charset="0"/>
                </a:rPr>
                <a:t>           (2 phút)</a:t>
              </a:r>
            </a:p>
          </p:txBody>
        </p:sp>
      </p:grpSp>
      <p:pic>
        <p:nvPicPr>
          <p:cNvPr id="115723" name="Picture 11" descr="Picture 389"/>
          <p:cNvPicPr>
            <a:picLocks noChangeAspect="1" noChangeArrowheads="1" noCrop="1"/>
          </p:cNvPicPr>
          <p:nvPr/>
        </p:nvPicPr>
        <p:blipFill>
          <a:blip r:embed="rId5"/>
          <a:srcRect/>
          <a:stretch>
            <a:fillRect/>
          </a:stretch>
        </p:blipFill>
        <p:spPr bwMode="auto">
          <a:xfrm rot="10800000" flipV="1">
            <a:off x="990600" y="1981200"/>
            <a:ext cx="1143000" cy="1041400"/>
          </a:xfrm>
          <a:prstGeom prst="rect">
            <a:avLst/>
          </a:prstGeom>
          <a:noFill/>
          <a:ln w="9525">
            <a:noFill/>
            <a:miter lim="800000"/>
            <a:headEnd/>
            <a:tailEnd/>
          </a:ln>
        </p:spPr>
      </p:pic>
      <p:sp>
        <p:nvSpPr>
          <p:cNvPr id="47111" name="Text Box 13"/>
          <p:cNvSpPr txBox="1">
            <a:spLocks noChangeArrowheads="1"/>
          </p:cNvSpPr>
          <p:nvPr/>
        </p:nvSpPr>
        <p:spPr bwMode="auto">
          <a:xfrm>
            <a:off x="2057400" y="2438400"/>
            <a:ext cx="2438400" cy="338138"/>
          </a:xfrm>
          <a:prstGeom prst="rect">
            <a:avLst/>
          </a:prstGeom>
          <a:noFill/>
          <a:ln w="9525">
            <a:noFill/>
            <a:miter lim="800000"/>
            <a:headEnd/>
            <a:tailEnd/>
          </a:ln>
        </p:spPr>
        <p:txBody>
          <a:bodyPr>
            <a:spAutoFit/>
          </a:bodyPr>
          <a:lstStyle/>
          <a:p>
            <a:pPr>
              <a:spcBef>
                <a:spcPct val="50000"/>
              </a:spcBef>
            </a:pPr>
            <a:endParaRPr lang="vi-VN" sz="1600"/>
          </a:p>
        </p:txBody>
      </p:sp>
      <p:sp>
        <p:nvSpPr>
          <p:cNvPr id="115726" name="Text Box 14"/>
          <p:cNvSpPr txBox="1">
            <a:spLocks noChangeArrowheads="1"/>
          </p:cNvSpPr>
          <p:nvPr/>
        </p:nvSpPr>
        <p:spPr bwMode="auto">
          <a:xfrm>
            <a:off x="3657600" y="1752600"/>
            <a:ext cx="3048000" cy="523875"/>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800" b="1">
                <a:solidFill>
                  <a:srgbClr val="FF3399"/>
                </a:solidFill>
                <a:cs typeface="Times New Roman" pitchFamily="18" charset="0"/>
              </a:rPr>
              <a:t>Nhiệm vụ :</a:t>
            </a:r>
          </a:p>
        </p:txBody>
      </p:sp>
      <p:pic>
        <p:nvPicPr>
          <p:cNvPr id="47113" name="Picture 15" descr="avatar_other_0045"/>
          <p:cNvPicPr>
            <a:picLocks noChangeAspect="1" noChangeArrowheads="1" noCrop="1"/>
          </p:cNvPicPr>
          <p:nvPr/>
        </p:nvPicPr>
        <p:blipFill>
          <a:blip r:embed="rId6"/>
          <a:srcRect/>
          <a:stretch>
            <a:fillRect/>
          </a:stretch>
        </p:blipFill>
        <p:spPr bwMode="auto">
          <a:xfrm>
            <a:off x="7239000" y="3276600"/>
            <a:ext cx="1143000" cy="1371600"/>
          </a:xfrm>
          <a:prstGeom prst="rect">
            <a:avLst/>
          </a:prstGeom>
          <a:noFill/>
          <a:ln w="9525">
            <a:noFill/>
            <a:miter lim="800000"/>
            <a:headEnd/>
            <a:tailEnd/>
          </a:ln>
        </p:spPr>
      </p:pic>
      <p:pic>
        <p:nvPicPr>
          <p:cNvPr id="47114" name="Picture 16" descr="avatar_other_0045"/>
          <p:cNvPicPr>
            <a:picLocks noChangeAspect="1" noChangeArrowheads="1" noCrop="1"/>
          </p:cNvPicPr>
          <p:nvPr/>
        </p:nvPicPr>
        <p:blipFill>
          <a:blip r:embed="rId6"/>
          <a:srcRect/>
          <a:stretch>
            <a:fillRect/>
          </a:stretch>
        </p:blipFill>
        <p:spPr bwMode="auto">
          <a:xfrm>
            <a:off x="7848600" y="3886200"/>
            <a:ext cx="1066800" cy="13716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5715"/>
                                        </p:tgtEl>
                                        <p:attrNameLst>
                                          <p:attrName>style.visibility</p:attrName>
                                        </p:attrNameLst>
                                      </p:cBhvr>
                                      <p:to>
                                        <p:strVal val="visible"/>
                                      </p:to>
                                    </p:set>
                                    <p:anim calcmode="lin" valueType="num">
                                      <p:cBhvr>
                                        <p:cTn id="10" dur="1000" fill="hold"/>
                                        <p:tgtEl>
                                          <p:spTgt spid="115715"/>
                                        </p:tgtEl>
                                        <p:attrNameLst>
                                          <p:attrName>ppt_w</p:attrName>
                                        </p:attrNameLst>
                                      </p:cBhvr>
                                      <p:tavLst>
                                        <p:tav tm="0">
                                          <p:val>
                                            <p:strVal val="#ppt_w*0.70"/>
                                          </p:val>
                                        </p:tav>
                                        <p:tav tm="100000">
                                          <p:val>
                                            <p:strVal val="#ppt_w"/>
                                          </p:val>
                                        </p:tav>
                                      </p:tavLst>
                                    </p:anim>
                                    <p:anim calcmode="lin" valueType="num">
                                      <p:cBhvr>
                                        <p:cTn id="11" dur="1000" fill="hold"/>
                                        <p:tgtEl>
                                          <p:spTgt spid="115715"/>
                                        </p:tgtEl>
                                        <p:attrNameLst>
                                          <p:attrName>ppt_h</p:attrName>
                                        </p:attrNameLst>
                                      </p:cBhvr>
                                      <p:tavLst>
                                        <p:tav tm="0">
                                          <p:val>
                                            <p:strVal val="#ppt_h"/>
                                          </p:val>
                                        </p:tav>
                                        <p:tav tm="100000">
                                          <p:val>
                                            <p:strVal val="#ppt_h"/>
                                          </p:val>
                                        </p:tav>
                                      </p:tavLst>
                                    </p:anim>
                                    <p:animEffect transition="in" filter="fade">
                                      <p:cBhvr>
                                        <p:cTn id="12" dur="1000"/>
                                        <p:tgtEl>
                                          <p:spTgt spid="115715"/>
                                        </p:tgtEl>
                                      </p:cBhvr>
                                    </p:animEffect>
                                  </p:childTnLst>
                                </p:cTn>
                              </p:par>
                              <p:par>
                                <p:cTn id="13" presetID="47" presetClass="entr" presetSubtype="0" fill="hold" nodeType="withEffect">
                                  <p:stCondLst>
                                    <p:cond delay="0"/>
                                  </p:stCondLst>
                                  <p:childTnLst>
                                    <p:set>
                                      <p:cBhvr>
                                        <p:cTn id="14" dur="1" fill="hold">
                                          <p:stCondLst>
                                            <p:cond delay="0"/>
                                          </p:stCondLst>
                                        </p:cTn>
                                        <p:tgtEl>
                                          <p:spTgt spid="115723"/>
                                        </p:tgtEl>
                                        <p:attrNameLst>
                                          <p:attrName>style.visibility</p:attrName>
                                        </p:attrNameLst>
                                      </p:cBhvr>
                                      <p:to>
                                        <p:strVal val="visible"/>
                                      </p:to>
                                    </p:set>
                                    <p:animEffect transition="in" filter="fade">
                                      <p:cBhvr>
                                        <p:cTn id="15" dur="2000"/>
                                        <p:tgtEl>
                                          <p:spTgt spid="115723"/>
                                        </p:tgtEl>
                                      </p:cBhvr>
                                    </p:animEffect>
                                    <p:anim calcmode="lin" valueType="num">
                                      <p:cBhvr>
                                        <p:cTn id="16" dur="2000" fill="hold"/>
                                        <p:tgtEl>
                                          <p:spTgt spid="115723"/>
                                        </p:tgtEl>
                                        <p:attrNameLst>
                                          <p:attrName>ppt_x</p:attrName>
                                        </p:attrNameLst>
                                      </p:cBhvr>
                                      <p:tavLst>
                                        <p:tav tm="0">
                                          <p:val>
                                            <p:strVal val="#ppt_x"/>
                                          </p:val>
                                        </p:tav>
                                        <p:tav tm="100000">
                                          <p:val>
                                            <p:strVal val="#ppt_x"/>
                                          </p:val>
                                        </p:tav>
                                      </p:tavLst>
                                    </p:anim>
                                    <p:anim calcmode="lin" valueType="num">
                                      <p:cBhvr>
                                        <p:cTn id="17" dur="2000" fill="hold"/>
                                        <p:tgtEl>
                                          <p:spTgt spid="115723"/>
                                        </p:tgtEl>
                                        <p:attrNameLst>
                                          <p:attrName>ppt_y</p:attrName>
                                        </p:attrNameLst>
                                      </p:cBhvr>
                                      <p:tavLst>
                                        <p:tav tm="0">
                                          <p:val>
                                            <p:strVal val="#ppt_y-.1"/>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15726"/>
                                        </p:tgtEl>
                                        <p:attrNameLst>
                                          <p:attrName>style.visibility</p:attrName>
                                        </p:attrNameLst>
                                      </p:cBhvr>
                                      <p:to>
                                        <p:strVal val="visible"/>
                                      </p:to>
                                    </p:set>
                                    <p:anim calcmode="lin" valueType="num">
                                      <p:cBhvr additive="base">
                                        <p:cTn id="20" dur="1000" fill="hold"/>
                                        <p:tgtEl>
                                          <p:spTgt spid="115726"/>
                                        </p:tgtEl>
                                        <p:attrNameLst>
                                          <p:attrName>ppt_x</p:attrName>
                                        </p:attrNameLst>
                                      </p:cBhvr>
                                      <p:tavLst>
                                        <p:tav tm="0">
                                          <p:val>
                                            <p:strVal val="1+#ppt_w/2"/>
                                          </p:val>
                                        </p:tav>
                                        <p:tav tm="100000">
                                          <p:val>
                                            <p:strVal val="#ppt_x"/>
                                          </p:val>
                                        </p:tav>
                                      </p:tavLst>
                                    </p:anim>
                                    <p:anim calcmode="lin" valueType="num">
                                      <p:cBhvr additive="base">
                                        <p:cTn id="21" dur="1000" fill="hold"/>
                                        <p:tgtEl>
                                          <p:spTgt spid="115726"/>
                                        </p:tgtEl>
                                        <p:attrNameLst>
                                          <p:attrName>ppt_y</p:attrName>
                                        </p:attrNameLst>
                                      </p:cBhvr>
                                      <p:tavLst>
                                        <p:tav tm="0">
                                          <p:val>
                                            <p:strVal val="1+#ppt_h/2"/>
                                          </p:val>
                                        </p:tav>
                                        <p:tav tm="100000">
                                          <p:val>
                                            <p:strVal val="#ppt_y"/>
                                          </p:val>
                                        </p:tav>
                                      </p:tavLst>
                                    </p:anim>
                                  </p:childTnLst>
                                </p:cTn>
                              </p:par>
                              <p:par>
                                <p:cTn id="22" presetID="24" presetClass="entr" presetSubtype="0" fill="hold" nodeType="withEffect">
                                  <p:stCondLst>
                                    <p:cond delay="0"/>
                                  </p:stCondLst>
                                  <p:childTnLst>
                                    <p:set>
                                      <p:cBhvr>
                                        <p:cTn id="23" dur="1" fill="hold">
                                          <p:stCondLst>
                                            <p:cond delay="0"/>
                                          </p:stCondLst>
                                        </p:cTn>
                                        <p:tgtEl>
                                          <p:spTgt spid="115716">
                                            <p:txEl>
                                              <p:pRg st="1" end="1"/>
                                            </p:txEl>
                                          </p:spTgt>
                                        </p:tgtEl>
                                        <p:attrNameLst>
                                          <p:attrName>style.visibility</p:attrName>
                                        </p:attrNameLst>
                                      </p:cBhvr>
                                      <p:to>
                                        <p:strVal val="visible"/>
                                      </p:to>
                                    </p:set>
                                    <p:anim to="" calcmode="lin" valueType="num">
                                      <p:cBhvr>
                                        <p:cTn id="24" dur="1" fill="hold"/>
                                        <p:tgtEl>
                                          <p:spTgt spid="11571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P spid="1157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42" name="Rectangle 18"/>
          <p:cNvSpPr>
            <a:spLocks noChangeArrowheads="1"/>
          </p:cNvSpPr>
          <p:nvPr/>
        </p:nvSpPr>
        <p:spPr bwMode="auto">
          <a:xfrm>
            <a:off x="381000" y="228600"/>
            <a:ext cx="8458200" cy="6477000"/>
          </a:xfrm>
          <a:prstGeom prst="rect">
            <a:avLst/>
          </a:prstGeom>
          <a:noFill/>
          <a:ln w="88900" cmpd="tri">
            <a:solidFill>
              <a:srgbClr val="FFFF00"/>
            </a:solidFill>
            <a:miter lim="800000"/>
            <a:headEnd/>
            <a:tailEnd/>
          </a:ln>
        </p:spPr>
        <p:txBody>
          <a:bodyPr wrap="none" anchor="ctr"/>
          <a:lstStyle/>
          <a:p>
            <a:pPr eaLnBrk="1" hangingPunct="1"/>
            <a:endParaRPr lang="vi-VN"/>
          </a:p>
        </p:txBody>
      </p:sp>
      <p:sp>
        <p:nvSpPr>
          <p:cNvPr id="77828" name="Text Box 4"/>
          <p:cNvSpPr txBox="1">
            <a:spLocks noChangeArrowheads="1"/>
          </p:cNvSpPr>
          <p:nvPr/>
        </p:nvSpPr>
        <p:spPr bwMode="auto">
          <a:xfrm>
            <a:off x="533400" y="762000"/>
            <a:ext cx="8077200" cy="5354638"/>
          </a:xfrm>
          <a:prstGeom prst="rect">
            <a:avLst/>
          </a:prstGeom>
          <a:noFill/>
          <a:ln w="9525">
            <a:noFill/>
            <a:miter lim="800000"/>
            <a:headEnd/>
            <a:tailEnd/>
          </a:ln>
        </p:spPr>
        <p:txBody>
          <a:bodyPr>
            <a:spAutoFit/>
          </a:bodyPr>
          <a:lstStyle/>
          <a:p>
            <a:pPr eaLnBrk="1" hangingPunct="1">
              <a:spcBef>
                <a:spcPct val="50000"/>
              </a:spcBef>
            </a:pPr>
            <a:r>
              <a:rPr lang="en-US" sz="3800" b="1">
                <a:solidFill>
                  <a:srgbClr val="FF0000"/>
                </a:solidFill>
                <a:cs typeface="Times New Roman" pitchFamily="18" charset="0"/>
              </a:rPr>
              <a:t>Cần chú ý:</a:t>
            </a:r>
            <a:r>
              <a:rPr lang="en-US" sz="3800" b="1">
                <a:cs typeface="Times New Roman" pitchFamily="18" charset="0"/>
              </a:rPr>
              <a:t> </a:t>
            </a:r>
            <a:r>
              <a:rPr lang="en-US" sz="3800" b="1">
                <a:solidFill>
                  <a:srgbClr val="0000FF"/>
                </a:solidFill>
                <a:cs typeface="Times New Roman" pitchFamily="18" charset="0"/>
              </a:rPr>
              <a:t>Những dụng cụ cuốc, dầm xới, cào có lưỡi làm bằng sắt nên rất bén phải sử dụng hết sức cẩn thận, không được đứng ngồi trước người đang sử dụng và không được cầm dụng cụ đùa nghịch dễ gây ra tai nạn. Sau khi dùng phải rửa sạch dụng cụ và để vào nơi quy định.</a:t>
            </a:r>
          </a:p>
        </p:txBody>
      </p:sp>
      <p:pic>
        <p:nvPicPr>
          <p:cNvPr id="49156" name="Picture 5" descr="flower08"/>
          <p:cNvPicPr>
            <a:picLocks noChangeAspect="1" noChangeArrowheads="1" noCrop="1"/>
          </p:cNvPicPr>
          <p:nvPr/>
        </p:nvPicPr>
        <p:blipFill>
          <a:blip r:embed="rId3"/>
          <a:srcRect/>
          <a:stretch>
            <a:fillRect/>
          </a:stretch>
        </p:blipFill>
        <p:spPr bwMode="auto">
          <a:xfrm>
            <a:off x="0" y="6172200"/>
            <a:ext cx="685800" cy="685800"/>
          </a:xfrm>
          <a:prstGeom prst="rect">
            <a:avLst/>
          </a:prstGeom>
          <a:noFill/>
          <a:ln w="9525">
            <a:noFill/>
            <a:miter lim="800000"/>
            <a:headEnd/>
            <a:tailEnd/>
          </a:ln>
        </p:spPr>
      </p:pic>
      <p:pic>
        <p:nvPicPr>
          <p:cNvPr id="49157" name="Picture 6" descr="flower08"/>
          <p:cNvPicPr>
            <a:picLocks noChangeAspect="1" noChangeArrowheads="1" noCrop="1"/>
          </p:cNvPicPr>
          <p:nvPr/>
        </p:nvPicPr>
        <p:blipFill>
          <a:blip r:embed="rId3"/>
          <a:srcRect/>
          <a:stretch>
            <a:fillRect/>
          </a:stretch>
        </p:blipFill>
        <p:spPr bwMode="auto">
          <a:xfrm>
            <a:off x="8305800" y="6019800"/>
            <a:ext cx="838200" cy="838200"/>
          </a:xfrm>
          <a:prstGeom prst="rect">
            <a:avLst/>
          </a:prstGeom>
          <a:noFill/>
          <a:ln w="9525">
            <a:noFill/>
            <a:miter lim="800000"/>
            <a:headEnd/>
            <a:tailEnd/>
          </a:ln>
        </p:spPr>
      </p:pic>
      <p:pic>
        <p:nvPicPr>
          <p:cNvPr id="49158" name="Picture 7" descr="flower08"/>
          <p:cNvPicPr>
            <a:picLocks noChangeAspect="1" noChangeArrowheads="1" noCrop="1"/>
          </p:cNvPicPr>
          <p:nvPr/>
        </p:nvPicPr>
        <p:blipFill>
          <a:blip r:embed="rId3"/>
          <a:srcRect/>
          <a:stretch>
            <a:fillRect/>
          </a:stretch>
        </p:blipFill>
        <p:spPr bwMode="auto">
          <a:xfrm>
            <a:off x="8458200" y="0"/>
            <a:ext cx="685800" cy="685800"/>
          </a:xfrm>
          <a:prstGeom prst="rect">
            <a:avLst/>
          </a:prstGeom>
          <a:noFill/>
          <a:ln w="9525">
            <a:noFill/>
            <a:miter lim="800000"/>
            <a:headEnd/>
            <a:tailEnd/>
          </a:ln>
        </p:spPr>
      </p:pic>
      <p:pic>
        <p:nvPicPr>
          <p:cNvPr id="49159" name="Picture 8" descr="flower08"/>
          <p:cNvPicPr>
            <a:picLocks noChangeAspect="1" noChangeArrowheads="1" noCrop="1"/>
          </p:cNvPicPr>
          <p:nvPr/>
        </p:nvPicPr>
        <p:blipFill>
          <a:blip r:embed="rId3"/>
          <a:srcRect/>
          <a:stretch>
            <a:fillRect/>
          </a:stretch>
        </p:blipFill>
        <p:spPr bwMode="auto">
          <a:xfrm>
            <a:off x="0" y="0"/>
            <a:ext cx="685800" cy="685800"/>
          </a:xfrm>
          <a:prstGeom prst="rect">
            <a:avLst/>
          </a:prstGeom>
          <a:noFill/>
          <a:ln w="9525">
            <a:noFill/>
            <a:miter lim="800000"/>
            <a:headEnd/>
            <a:tailEnd/>
          </a:ln>
        </p:spPr>
      </p:pic>
      <p:cxnSp>
        <p:nvCxnSpPr>
          <p:cNvPr id="26" name="Straight Connector 25"/>
          <p:cNvCxnSpPr/>
          <p:nvPr/>
        </p:nvCxnSpPr>
        <p:spPr>
          <a:xfrm>
            <a:off x="4495800" y="4800600"/>
            <a:ext cx="3581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25"/>
          <p:cNvCxnSpPr/>
          <p:nvPr/>
        </p:nvCxnSpPr>
        <p:spPr>
          <a:xfrm>
            <a:off x="533400" y="3657600"/>
            <a:ext cx="693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5"/>
          <p:cNvCxnSpPr/>
          <p:nvPr/>
        </p:nvCxnSpPr>
        <p:spPr>
          <a:xfrm>
            <a:off x="685800" y="3124200"/>
            <a:ext cx="7239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25"/>
          <p:cNvCxnSpPr/>
          <p:nvPr/>
        </p:nvCxnSpPr>
        <p:spPr>
          <a:xfrm>
            <a:off x="533400" y="4267200"/>
            <a:ext cx="769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25"/>
          <p:cNvCxnSpPr/>
          <p:nvPr/>
        </p:nvCxnSpPr>
        <p:spPr>
          <a:xfrm>
            <a:off x="2438400" y="2514600"/>
            <a:ext cx="510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25"/>
          <p:cNvCxnSpPr/>
          <p:nvPr/>
        </p:nvCxnSpPr>
        <p:spPr>
          <a:xfrm>
            <a:off x="1219200" y="5410200"/>
            <a:ext cx="403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checkerboard(across)">
                                      <p:cBhvr>
                                        <p:cTn id="7" dur="500"/>
                                        <p:tgtEl>
                                          <p:spTgt spid="77828">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0" presetClass="entr" presetSubtype="0" fill="hold" grpId="0" nodeType="afterEffect">
                                  <p:stCondLst>
                                    <p:cond delay="0"/>
                                  </p:stCondLst>
                                  <p:childTnLst>
                                    <p:set>
                                      <p:cBhvr>
                                        <p:cTn id="34" dur="1" fill="hold">
                                          <p:stCondLst>
                                            <p:cond delay="0"/>
                                          </p:stCondLst>
                                        </p:cTn>
                                        <p:tgtEl>
                                          <p:spTgt spid="77842"/>
                                        </p:tgtEl>
                                        <p:attrNameLst>
                                          <p:attrName>style.visibility</p:attrName>
                                        </p:attrNameLst>
                                      </p:cBhvr>
                                      <p:to>
                                        <p:strVal val="visible"/>
                                      </p:to>
                                    </p:set>
                                    <p:animEffect transition="in" filter="wedge">
                                      <p:cBhvr>
                                        <p:cTn id="35" dur="500"/>
                                        <p:tgtEl>
                                          <p:spTgt spid="77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vi-VN" smtClean="0"/>
          </a:p>
        </p:txBody>
      </p:sp>
      <p:sp>
        <p:nvSpPr>
          <p:cNvPr id="3" name="Content Placeholder 2"/>
          <p:cNvSpPr>
            <a:spLocks noGrp="1"/>
          </p:cNvSpPr>
          <p:nvPr>
            <p:ph idx="1"/>
          </p:nvPr>
        </p:nvSpPr>
        <p:spPr>
          <a:xfrm>
            <a:off x="0" y="0"/>
            <a:ext cx="9144000" cy="2895600"/>
          </a:xfrm>
        </p:spPr>
        <p:txBody>
          <a:bodyPr/>
          <a:lstStyle/>
          <a:p>
            <a:pPr>
              <a:buFontTx/>
              <a:buNone/>
            </a:pPr>
            <a:r>
              <a:rPr lang="en-US" sz="3600" b="1" smtClean="0">
                <a:solidFill>
                  <a:srgbClr val="0066FF"/>
                </a:solidFill>
                <a:cs typeface="Times New Roman" pitchFamily="18" charset="0"/>
              </a:rPr>
              <a:t>   Trong sản xuất nông nghiệp người ta còn sử dụng công cụ: cày, bừa, máy cày, máy bừa, máy làm cỏ, hệ thống tưới nước bằng máy phun mưa… giúp công việc lao động nhẹ nhàng hơn, nhanh hơn và năng suất cao. hơn.</a:t>
            </a:r>
            <a:endParaRPr lang="vi-VN" sz="3600" b="1" smtClean="0">
              <a:solidFill>
                <a:srgbClr val="0066FF"/>
              </a:solidFill>
              <a:cs typeface="Times New Roman" pitchFamily="18" charset="0"/>
            </a:endParaRPr>
          </a:p>
        </p:txBody>
      </p:sp>
      <p:pic>
        <p:nvPicPr>
          <p:cNvPr id="4" name="Picture 3" descr="1234164089Voi phun tuoi Rotor 5505"/>
          <p:cNvPicPr>
            <a:picLocks noChangeAspect="1" noChangeArrowheads="1"/>
          </p:cNvPicPr>
          <p:nvPr/>
        </p:nvPicPr>
        <p:blipFill>
          <a:blip r:embed="rId2"/>
          <a:srcRect/>
          <a:stretch>
            <a:fillRect/>
          </a:stretch>
        </p:blipFill>
        <p:spPr bwMode="auto">
          <a:xfrm>
            <a:off x="4953000" y="2895600"/>
            <a:ext cx="4191000" cy="3962400"/>
          </a:xfrm>
          <a:prstGeom prst="rect">
            <a:avLst/>
          </a:prstGeom>
          <a:noFill/>
          <a:ln w="9525">
            <a:noFill/>
            <a:miter lim="800000"/>
            <a:headEnd/>
            <a:tailEnd/>
          </a:ln>
        </p:spPr>
      </p:pic>
      <p:pic>
        <p:nvPicPr>
          <p:cNvPr id="5" name="Picture 2" descr="C:\Users\ADMIN\Pictures\imagesCAG4F1Z8.jpg"/>
          <p:cNvPicPr>
            <a:picLocks noChangeAspect="1" noChangeArrowheads="1"/>
          </p:cNvPicPr>
          <p:nvPr/>
        </p:nvPicPr>
        <p:blipFill>
          <a:blip r:embed="rId3"/>
          <a:srcRect/>
          <a:stretch>
            <a:fillRect/>
          </a:stretch>
        </p:blipFill>
        <p:spPr bwMode="auto">
          <a:xfrm>
            <a:off x="152400" y="2895600"/>
            <a:ext cx="46482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nodeType="afterGroup">
                            <p:stCondLst>
                              <p:cond delay="500"/>
                            </p:stCondLst>
                            <p:childTnLst>
                              <p:par>
                                <p:cTn id="12" presetID="5"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descr="3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86019" name="Text Box 3"/>
          <p:cNvSpPr txBox="1">
            <a:spLocks noChangeArrowheads="1"/>
          </p:cNvSpPr>
          <p:nvPr/>
        </p:nvSpPr>
        <p:spPr bwMode="auto">
          <a:xfrm>
            <a:off x="533400" y="2393950"/>
            <a:ext cx="8153400" cy="2124075"/>
          </a:xfrm>
          <a:prstGeom prst="rect">
            <a:avLst/>
          </a:prstGeom>
          <a:noFill/>
          <a:ln w="9525">
            <a:noFill/>
            <a:miter lim="800000"/>
            <a:headEnd/>
            <a:tailEnd/>
          </a:ln>
        </p:spPr>
        <p:txBody>
          <a:bodyPr>
            <a:spAutoFit/>
          </a:bodyPr>
          <a:lstStyle/>
          <a:p>
            <a:pPr algn="just" eaLnBrk="1" hangingPunct="1">
              <a:spcBef>
                <a:spcPct val="50000"/>
              </a:spcBef>
            </a:pPr>
            <a:r>
              <a:rPr lang="en-US" sz="4400" b="1">
                <a:solidFill>
                  <a:srgbClr val="0000FF"/>
                </a:solidFill>
                <a:cs typeface="Times New Roman" pitchFamily="18" charset="0"/>
              </a:rPr>
              <a:t>Bài học hôm nay giúp cho các em hiểu biết thêm về điều gì khi trồng rau, hoa?</a:t>
            </a:r>
          </a:p>
        </p:txBody>
      </p:sp>
      <p:pic>
        <p:nvPicPr>
          <p:cNvPr id="52228" name="Picture 4" descr="Picture9"/>
          <p:cNvPicPr>
            <a:picLocks noChangeAspect="1" noChangeArrowheads="1" noCrop="1"/>
          </p:cNvPicPr>
          <p:nvPr/>
        </p:nvPicPr>
        <p:blipFill>
          <a:blip r:embed="rId5"/>
          <a:srcRect/>
          <a:stretch>
            <a:fillRect/>
          </a:stretch>
        </p:blipFill>
        <p:spPr bwMode="auto">
          <a:xfrm>
            <a:off x="3352800" y="4572000"/>
            <a:ext cx="1693863"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86019">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86019">
                                            <p:txEl>
                                              <p:pRg st="0" end="0"/>
                                            </p:txEl>
                                          </p:spTgt>
                                        </p:tgtEl>
                                        <p:attrNameLst>
                                          <p:attrName>ppt_w</p:attrName>
                                        </p:attrNameLst>
                                      </p:cBhvr>
                                    </p:anim>
                                    <p:anim by="(#ppt_w*0.50)" calcmode="lin" valueType="num">
                                      <p:cBhvr>
                                        <p:cTn id="8" dur="250" decel="50000" autoRev="1" fill="hold">
                                          <p:stCondLst>
                                            <p:cond delay="0"/>
                                          </p:stCondLst>
                                        </p:cTn>
                                        <p:tgtEl>
                                          <p:spTgt spid="86019">
                                            <p:txEl>
                                              <p:pRg st="0" end="0"/>
                                            </p:txEl>
                                          </p:spTgt>
                                        </p:tgtEl>
                                        <p:attrNameLst>
                                          <p:attrName>ppt_x</p:attrName>
                                        </p:attrNameLst>
                                      </p:cBhvr>
                                    </p:anim>
                                    <p:anim from="(-#ppt_h/2)" to="(#ppt_y)" calcmode="lin" valueType="num">
                                      <p:cBhvr>
                                        <p:cTn id="9" dur="500" fill="hold">
                                          <p:stCondLst>
                                            <p:cond delay="0"/>
                                          </p:stCondLst>
                                        </p:cTn>
                                        <p:tgtEl>
                                          <p:spTgt spid="86019">
                                            <p:txEl>
                                              <p:pRg st="0" end="0"/>
                                            </p:txEl>
                                          </p:spTgt>
                                        </p:tgtEl>
                                        <p:attrNameLst>
                                          <p:attrName>ppt_y</p:attrName>
                                        </p:attrNameLst>
                                      </p:cBhvr>
                                    </p:anim>
                                    <p:animRot by="21600000">
                                      <p:cBhvr>
                                        <p:cTn id="10" dur="500" fill="hold">
                                          <p:stCondLst>
                                            <p:cond delay="0"/>
                                          </p:stCondLst>
                                        </p:cTn>
                                        <p:tgtEl>
                                          <p:spTgt spid="86019">
                                            <p:txEl>
                                              <p:pRg st="0" end="0"/>
                                            </p:txEl>
                                          </p:spTgt>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Vao rung ho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8" descr="Copy of baby_girl_valentine_light_sm_wh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17" name="Rectangle 17"/>
          <p:cNvSpPr>
            <a:spLocks noChangeArrowheads="1"/>
          </p:cNvSpPr>
          <p:nvPr/>
        </p:nvSpPr>
        <p:spPr bwMode="auto">
          <a:xfrm>
            <a:off x="381000" y="228600"/>
            <a:ext cx="8458200" cy="6477000"/>
          </a:xfrm>
          <a:prstGeom prst="rect">
            <a:avLst/>
          </a:prstGeom>
          <a:noFill/>
          <a:ln w="88900" cmpd="tri">
            <a:solidFill>
              <a:srgbClr val="FFFF00"/>
            </a:solidFill>
            <a:miter lim="800000"/>
            <a:headEnd/>
            <a:tailEnd/>
          </a:ln>
        </p:spPr>
        <p:txBody>
          <a:bodyPr wrap="none" anchor="ctr"/>
          <a:lstStyle/>
          <a:p>
            <a:pPr eaLnBrk="1" hangingPunct="1"/>
            <a:endParaRPr lang="vi-VN"/>
          </a:p>
        </p:txBody>
      </p:sp>
      <p:sp>
        <p:nvSpPr>
          <p:cNvPr id="51210" name="WordArt 10"/>
          <p:cNvSpPr>
            <a:spLocks noChangeArrowheads="1" noChangeShapeType="1" noTextEdit="1"/>
          </p:cNvSpPr>
          <p:nvPr/>
        </p:nvSpPr>
        <p:spPr bwMode="auto">
          <a:xfrm>
            <a:off x="2514600" y="228600"/>
            <a:ext cx="3429000" cy="1066800"/>
          </a:xfrm>
          <a:prstGeom prst="rect">
            <a:avLst/>
          </a:prstGeom>
        </p:spPr>
        <p:txBody>
          <a:bodyPr wrap="none" fromWordArt="1">
            <a:prstTxWarp prst="textDeflate">
              <a:avLst>
                <a:gd name="adj" fmla="val 18750"/>
              </a:avLst>
            </a:prstTxWarp>
          </a:bodyPr>
          <a:lstStyle/>
          <a:p>
            <a:pPr algn="ctr"/>
            <a:r>
              <a:rPr lang="en-US" sz="3600" b="1" kern="10">
                <a:ln w="9525">
                  <a:solidFill>
                    <a:srgbClr val="000000"/>
                  </a:solidFill>
                  <a:round/>
                  <a:headEnd/>
                  <a:tailEnd/>
                </a:ln>
                <a:solidFill>
                  <a:srgbClr val="FF0000"/>
                </a:solidFill>
                <a:latin typeface="Arial"/>
                <a:cs typeface="Arial"/>
              </a:rPr>
              <a:t>Ghi nhớ</a:t>
            </a:r>
          </a:p>
        </p:txBody>
      </p:sp>
      <p:sp>
        <p:nvSpPr>
          <p:cNvPr id="51211" name="Text Box 11"/>
          <p:cNvSpPr txBox="1">
            <a:spLocks noChangeArrowheads="1"/>
          </p:cNvSpPr>
          <p:nvPr/>
        </p:nvSpPr>
        <p:spPr bwMode="auto">
          <a:xfrm>
            <a:off x="457200" y="1371600"/>
            <a:ext cx="8305800" cy="4800600"/>
          </a:xfrm>
          <a:prstGeom prst="rect">
            <a:avLst/>
          </a:prstGeom>
          <a:noFill/>
          <a:ln w="9525">
            <a:noFill/>
            <a:miter lim="800000"/>
            <a:headEnd/>
            <a:tailEnd/>
          </a:ln>
        </p:spPr>
        <p:txBody>
          <a:bodyPr>
            <a:spAutoFit/>
          </a:bodyPr>
          <a:lstStyle/>
          <a:p>
            <a:pPr marL="342900" indent="-342900" eaLnBrk="1" hangingPunct="1">
              <a:spcBef>
                <a:spcPct val="50000"/>
              </a:spcBef>
              <a:buFontTx/>
              <a:buAutoNum type="arabicPeriod"/>
            </a:pPr>
            <a:r>
              <a:rPr lang="en-US" sz="3600" b="1">
                <a:solidFill>
                  <a:srgbClr val="0000FF"/>
                </a:solidFill>
                <a:cs typeface="Times New Roman" pitchFamily="18" charset="0"/>
              </a:rPr>
              <a:t> Vật liệu, dụng cụ trồng rau, hoa gồm có hạt giống, đất, phân bón, cuốc, dầm xới, cào, vồ đập đất và bình tưới nước.</a:t>
            </a:r>
          </a:p>
          <a:p>
            <a:pPr marL="342900" indent="-342900" eaLnBrk="1" hangingPunct="1">
              <a:spcBef>
                <a:spcPct val="50000"/>
              </a:spcBef>
              <a:buFontTx/>
              <a:buAutoNum type="arabicPeriod"/>
            </a:pPr>
            <a:r>
              <a:rPr lang="en-US" sz="3600" b="1">
                <a:solidFill>
                  <a:srgbClr val="0000FF"/>
                </a:solidFill>
                <a:cs typeface="Times New Roman" pitchFamily="18" charset="0"/>
              </a:rPr>
              <a:t> Khi sử dụng các dụng cụ để làm đất, lên luống, gieo trồng và chăm sóc cây rau, hoa phải sử dụng đúng cách và đảm bảo an toàn.</a:t>
            </a:r>
          </a:p>
        </p:txBody>
      </p:sp>
      <p:pic>
        <p:nvPicPr>
          <p:cNvPr id="54278" name="Picture 13" descr="flower10"/>
          <p:cNvPicPr>
            <a:picLocks noChangeAspect="1" noChangeArrowheads="1" noCrop="1"/>
          </p:cNvPicPr>
          <p:nvPr/>
        </p:nvPicPr>
        <p:blipFill>
          <a:blip r:embed="rId4"/>
          <a:srcRect/>
          <a:stretch>
            <a:fillRect/>
          </a:stretch>
        </p:blipFill>
        <p:spPr bwMode="auto">
          <a:xfrm>
            <a:off x="0" y="6096000"/>
            <a:ext cx="762000" cy="762000"/>
          </a:xfrm>
          <a:prstGeom prst="rect">
            <a:avLst/>
          </a:prstGeom>
          <a:noFill/>
          <a:ln w="9525">
            <a:noFill/>
            <a:miter lim="800000"/>
            <a:headEnd/>
            <a:tailEnd/>
          </a:ln>
        </p:spPr>
      </p:pic>
      <p:pic>
        <p:nvPicPr>
          <p:cNvPr id="54279" name="Picture 14" descr="flower10"/>
          <p:cNvPicPr>
            <a:picLocks noChangeAspect="1" noChangeArrowheads="1" noCrop="1"/>
          </p:cNvPicPr>
          <p:nvPr/>
        </p:nvPicPr>
        <p:blipFill>
          <a:blip r:embed="rId4"/>
          <a:srcRect/>
          <a:stretch>
            <a:fillRect/>
          </a:stretch>
        </p:blipFill>
        <p:spPr bwMode="auto">
          <a:xfrm>
            <a:off x="0" y="0"/>
            <a:ext cx="762000" cy="762000"/>
          </a:xfrm>
          <a:prstGeom prst="rect">
            <a:avLst/>
          </a:prstGeom>
          <a:noFill/>
          <a:ln w="9525">
            <a:noFill/>
            <a:miter lim="800000"/>
            <a:headEnd/>
            <a:tailEnd/>
          </a:ln>
        </p:spPr>
      </p:pic>
      <p:pic>
        <p:nvPicPr>
          <p:cNvPr id="54280" name="Picture 15" descr="flower10"/>
          <p:cNvPicPr>
            <a:picLocks noChangeAspect="1" noChangeArrowheads="1" noCrop="1"/>
          </p:cNvPicPr>
          <p:nvPr/>
        </p:nvPicPr>
        <p:blipFill>
          <a:blip r:embed="rId4"/>
          <a:srcRect/>
          <a:stretch>
            <a:fillRect/>
          </a:stretch>
        </p:blipFill>
        <p:spPr bwMode="auto">
          <a:xfrm>
            <a:off x="8382000" y="0"/>
            <a:ext cx="762000" cy="762000"/>
          </a:xfrm>
          <a:prstGeom prst="rect">
            <a:avLst/>
          </a:prstGeom>
          <a:noFill/>
          <a:ln w="9525">
            <a:noFill/>
            <a:miter lim="800000"/>
            <a:headEnd/>
            <a:tailEnd/>
          </a:ln>
        </p:spPr>
      </p:pic>
      <p:pic>
        <p:nvPicPr>
          <p:cNvPr id="54281" name="Picture 16" descr="flower10"/>
          <p:cNvPicPr>
            <a:picLocks noChangeAspect="1" noChangeArrowheads="1" noCrop="1"/>
          </p:cNvPicPr>
          <p:nvPr/>
        </p:nvPicPr>
        <p:blipFill>
          <a:blip r:embed="rId4"/>
          <a:srcRect/>
          <a:stretch>
            <a:fillRect/>
          </a:stretch>
        </p:blipFill>
        <p:spPr bwMode="auto">
          <a:xfrm>
            <a:off x="8382000" y="6096000"/>
            <a:ext cx="762000" cy="7620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1217"/>
                                        </p:tgtEl>
                                        <p:attrNameLst>
                                          <p:attrName>style.visibility</p:attrName>
                                        </p:attrNameLst>
                                      </p:cBhvr>
                                      <p:to>
                                        <p:strVal val="visible"/>
                                      </p:to>
                                    </p:set>
                                    <p:animEffect transition="in" filter="wedge">
                                      <p:cBhvr>
                                        <p:cTn id="7" dur="500"/>
                                        <p:tgtEl>
                                          <p:spTgt spid="51217"/>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51210"/>
                                        </p:tgtEl>
                                        <p:attrNameLst>
                                          <p:attrName>style.visibility</p:attrName>
                                        </p:attrNameLst>
                                      </p:cBhvr>
                                      <p:to>
                                        <p:strVal val="visible"/>
                                      </p:to>
                                    </p:set>
                                    <p:anim calcmode="lin" valueType="num">
                                      <p:cBhvr>
                                        <p:cTn id="11" dur="500" fill="hold"/>
                                        <p:tgtEl>
                                          <p:spTgt spid="51210"/>
                                        </p:tgtEl>
                                        <p:attrNameLst>
                                          <p:attrName>ppt_w</p:attrName>
                                        </p:attrNameLst>
                                      </p:cBhvr>
                                      <p:tavLst>
                                        <p:tav tm="0">
                                          <p:val>
                                            <p:strVal val="#ppt_w*0.70"/>
                                          </p:val>
                                        </p:tav>
                                        <p:tav tm="100000">
                                          <p:val>
                                            <p:strVal val="#ppt_w"/>
                                          </p:val>
                                        </p:tav>
                                      </p:tavLst>
                                    </p:anim>
                                    <p:anim calcmode="lin" valueType="num">
                                      <p:cBhvr>
                                        <p:cTn id="12" dur="500" fill="hold"/>
                                        <p:tgtEl>
                                          <p:spTgt spid="51210"/>
                                        </p:tgtEl>
                                        <p:attrNameLst>
                                          <p:attrName>ppt_h</p:attrName>
                                        </p:attrNameLst>
                                      </p:cBhvr>
                                      <p:tavLst>
                                        <p:tav tm="0">
                                          <p:val>
                                            <p:strVal val="#ppt_h"/>
                                          </p:val>
                                        </p:tav>
                                        <p:tav tm="100000">
                                          <p:val>
                                            <p:strVal val="#ppt_h"/>
                                          </p:val>
                                        </p:tav>
                                      </p:tavLst>
                                    </p:anim>
                                    <p:animEffect transition="in" filter="fade">
                                      <p:cBhvr>
                                        <p:cTn id="13" dur="500"/>
                                        <p:tgtEl>
                                          <p:spTgt spid="51210"/>
                                        </p:tgtEl>
                                      </p:cBhvr>
                                    </p:animEffect>
                                  </p:childTnLst>
                                </p:cTn>
                              </p:par>
                            </p:childTnLst>
                          </p:cTn>
                        </p:par>
                        <p:par>
                          <p:cTn id="14" fill="hold" nodeType="afterGroup">
                            <p:stCondLst>
                              <p:cond delay="1000"/>
                            </p:stCondLst>
                            <p:childTnLst>
                              <p:par>
                                <p:cTn id="15" presetID="13" presetClass="entr" presetSubtype="16" fill="hold" grpId="0" nodeType="afterEffect">
                                  <p:stCondLst>
                                    <p:cond delay="0"/>
                                  </p:stCondLst>
                                  <p:childTnLst>
                                    <p:set>
                                      <p:cBhvr>
                                        <p:cTn id="16" dur="1" fill="hold">
                                          <p:stCondLst>
                                            <p:cond delay="0"/>
                                          </p:stCondLst>
                                        </p:cTn>
                                        <p:tgtEl>
                                          <p:spTgt spid="51211"/>
                                        </p:tgtEl>
                                        <p:attrNameLst>
                                          <p:attrName>style.visibility</p:attrName>
                                        </p:attrNameLst>
                                      </p:cBhvr>
                                      <p:to>
                                        <p:strVal val="visible"/>
                                      </p:to>
                                    </p:set>
                                    <p:animEffect transition="in" filter="plus(in)">
                                      <p:cBhvr>
                                        <p:cTn id="17"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7" grpId="0" animBg="1"/>
      <p:bldP spid="51210" grpId="0" animBg="1"/>
      <p:bldP spid="512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3" name="Picture 3" descr="POINSET2"/>
          <p:cNvPicPr>
            <a:picLocks noChangeAspect="1" noChangeArrowheads="1"/>
          </p:cNvPicPr>
          <p:nvPr/>
        </p:nvPicPr>
        <p:blipFill>
          <a:blip r:embed="rId2"/>
          <a:srcRect/>
          <a:stretch>
            <a:fillRect/>
          </a:stretch>
        </p:blipFill>
        <p:spPr bwMode="auto">
          <a:xfrm>
            <a:off x="0" y="0"/>
            <a:ext cx="3124200" cy="3962400"/>
          </a:xfrm>
          <a:prstGeom prst="rect">
            <a:avLst/>
          </a:prstGeom>
          <a:noFill/>
          <a:ln w="9525">
            <a:noFill/>
            <a:miter lim="800000"/>
            <a:headEnd/>
            <a:tailEnd/>
          </a:ln>
        </p:spPr>
      </p:pic>
      <p:pic>
        <p:nvPicPr>
          <p:cNvPr id="174084" name="Picture 4" descr="POINSET2"/>
          <p:cNvPicPr>
            <a:picLocks noChangeAspect="1" noChangeArrowheads="1"/>
          </p:cNvPicPr>
          <p:nvPr/>
        </p:nvPicPr>
        <p:blipFill>
          <a:blip r:embed="rId2"/>
          <a:srcRect/>
          <a:stretch>
            <a:fillRect/>
          </a:stretch>
        </p:blipFill>
        <p:spPr bwMode="auto">
          <a:xfrm rot="10800000">
            <a:off x="4824413" y="3381375"/>
            <a:ext cx="4319587" cy="3476625"/>
          </a:xfrm>
          <a:prstGeom prst="rect">
            <a:avLst/>
          </a:prstGeom>
          <a:noFill/>
          <a:ln w="9525">
            <a:noFill/>
            <a:miter lim="800000"/>
            <a:headEnd/>
            <a:tailEnd/>
          </a:ln>
        </p:spPr>
      </p:pic>
      <p:sp>
        <p:nvSpPr>
          <p:cNvPr id="56324" name="Text Box 5"/>
          <p:cNvSpPr txBox="1">
            <a:spLocks noChangeArrowheads="1"/>
          </p:cNvSpPr>
          <p:nvPr/>
        </p:nvSpPr>
        <p:spPr bwMode="auto">
          <a:xfrm>
            <a:off x="2339975" y="620713"/>
            <a:ext cx="5976938" cy="519112"/>
          </a:xfrm>
          <a:prstGeom prst="rect">
            <a:avLst/>
          </a:prstGeom>
          <a:noFill/>
          <a:ln w="9525" algn="ctr">
            <a:noFill/>
            <a:miter lim="800000"/>
            <a:headEnd/>
            <a:tailEnd/>
          </a:ln>
        </p:spPr>
        <p:txBody>
          <a:bodyPr>
            <a:spAutoFit/>
          </a:bodyPr>
          <a:lstStyle/>
          <a:p>
            <a:pPr marL="342900" indent="-342900" eaLnBrk="1" hangingPunct="1">
              <a:spcBef>
                <a:spcPct val="50000"/>
              </a:spcBef>
              <a:buFontTx/>
              <a:buChar char="•"/>
            </a:pPr>
            <a:endParaRPr lang="vi-VN" sz="2800"/>
          </a:p>
        </p:txBody>
      </p:sp>
      <p:sp>
        <p:nvSpPr>
          <p:cNvPr id="6" name="Rectangle 5"/>
          <p:cNvSpPr/>
          <p:nvPr/>
        </p:nvSpPr>
        <p:spPr>
          <a:xfrm>
            <a:off x="777287" y="2895600"/>
            <a:ext cx="8366713" cy="923330"/>
          </a:xfrm>
          <a:prstGeom prst="rect">
            <a:avLst/>
          </a:prstGeom>
          <a:scene3d>
            <a:camera prst="orthographicFront"/>
            <a:lightRig rig="flat" dir="tl">
              <a:rot lat="0" lon="0" rev="6600000"/>
            </a:lightRig>
          </a:scene3d>
          <a:sp3d>
            <a:bevelT prst="convex"/>
          </a:sp3d>
        </p:spPr>
        <p:style>
          <a:lnRef idx="3">
            <a:schemeClr val="lt1"/>
          </a:lnRef>
          <a:fillRef idx="1">
            <a:schemeClr val="accent3"/>
          </a:fillRef>
          <a:effectRef idx="1">
            <a:schemeClr val="accent3"/>
          </a:effectRef>
          <a:fontRef idx="minor">
            <a:schemeClr val="lt1"/>
          </a:fontRef>
        </p:style>
        <p:txBody>
          <a:bodyPr spcFirstLastPara="1" wrap="none">
            <a:prstTxWarp prst="textArchUp">
              <a:avLst/>
            </a:prstTxWarp>
            <a:spAutoFit/>
            <a:sp3d extrusionH="25400" contourW="8890">
              <a:bevelT w="38100" h="31750"/>
              <a:contourClr>
                <a:schemeClr val="accent2">
                  <a:shade val="75000"/>
                </a:schemeClr>
              </a:contourClr>
            </a:sp3d>
          </a:bodyPr>
          <a:lstStyle/>
          <a:p>
            <a:pPr algn="ctr" eaLnBrk="1" hangingPunct="1">
              <a:defRPr/>
            </a:pPr>
            <a:r>
              <a:rPr lang="en-US" sz="5400" b="1" dirty="0" err="1">
                <a:ln w="11430"/>
                <a:solidFill>
                  <a:srgbClr val="0070C0"/>
                </a:solidFill>
                <a:effectLst>
                  <a:outerShdw blurRad="38100" dist="38100" dir="2700000" algn="tl">
                    <a:srgbClr val="000000">
                      <a:alpha val="43137"/>
                    </a:srgbClr>
                  </a:outerShdw>
                </a:effectLst>
                <a:cs typeface="Times New Roman" pitchFamily="18" charset="0"/>
              </a:rPr>
              <a:t>Tiết</a:t>
            </a:r>
            <a:r>
              <a:rPr lang="en-US" sz="5400" b="1" dirty="0">
                <a:ln w="11430"/>
                <a:solidFill>
                  <a:srgbClr val="0070C0"/>
                </a:solidFill>
                <a:effectLst>
                  <a:outerShdw blurRad="38100" dist="38100" dir="2700000" algn="tl">
                    <a:srgbClr val="000000">
                      <a:alpha val="43137"/>
                    </a:srgbClr>
                  </a:outerShdw>
                </a:effectLst>
                <a:cs typeface="Times New Roman" pitchFamily="18" charset="0"/>
              </a:rPr>
              <a:t> </a:t>
            </a:r>
            <a:r>
              <a:rPr lang="en-US" sz="5400" b="1" dirty="0" err="1">
                <a:ln w="11430"/>
                <a:solidFill>
                  <a:srgbClr val="0070C0"/>
                </a:solidFill>
                <a:effectLst>
                  <a:outerShdw blurRad="38100" dist="38100" dir="2700000" algn="tl">
                    <a:srgbClr val="000000">
                      <a:alpha val="43137"/>
                    </a:srgbClr>
                  </a:outerShdw>
                </a:effectLst>
                <a:cs typeface="Times New Roman" pitchFamily="18" charset="0"/>
              </a:rPr>
              <a:t>học</a:t>
            </a:r>
            <a:r>
              <a:rPr lang="en-US" sz="5400" b="1" dirty="0">
                <a:ln w="11430"/>
                <a:solidFill>
                  <a:srgbClr val="0070C0"/>
                </a:solidFill>
                <a:effectLst>
                  <a:outerShdw blurRad="38100" dist="38100" dir="2700000" algn="tl">
                    <a:srgbClr val="000000">
                      <a:alpha val="43137"/>
                    </a:srgbClr>
                  </a:outerShdw>
                </a:effectLst>
                <a:cs typeface="Times New Roman" pitchFamily="18" charset="0"/>
              </a:rPr>
              <a:t> </a:t>
            </a:r>
            <a:r>
              <a:rPr lang="en-US" sz="5400" b="1" dirty="0" err="1">
                <a:ln w="11430"/>
                <a:solidFill>
                  <a:srgbClr val="0070C0"/>
                </a:solidFill>
                <a:effectLst>
                  <a:outerShdw blurRad="38100" dist="38100" dir="2700000" algn="tl">
                    <a:srgbClr val="000000">
                      <a:alpha val="43137"/>
                    </a:srgbClr>
                  </a:outerShdw>
                </a:effectLst>
                <a:cs typeface="Times New Roman" pitchFamily="18" charset="0"/>
              </a:rPr>
              <a:t>đến</a:t>
            </a:r>
            <a:r>
              <a:rPr lang="en-US" sz="5400" b="1" dirty="0">
                <a:ln w="11430"/>
                <a:solidFill>
                  <a:srgbClr val="0070C0"/>
                </a:solidFill>
                <a:effectLst>
                  <a:outerShdw blurRad="38100" dist="38100" dir="2700000" algn="tl">
                    <a:srgbClr val="000000">
                      <a:alpha val="43137"/>
                    </a:srgbClr>
                  </a:outerShdw>
                </a:effectLst>
                <a:cs typeface="Times New Roman" pitchFamily="18" charset="0"/>
              </a:rPr>
              <a:t> </a:t>
            </a:r>
            <a:r>
              <a:rPr lang="en-US" sz="5400" b="1" dirty="0" err="1">
                <a:ln w="11430"/>
                <a:solidFill>
                  <a:srgbClr val="0070C0"/>
                </a:solidFill>
                <a:effectLst>
                  <a:outerShdw blurRad="38100" dist="38100" dir="2700000" algn="tl">
                    <a:srgbClr val="000000">
                      <a:alpha val="43137"/>
                    </a:srgbClr>
                  </a:outerShdw>
                </a:effectLst>
                <a:cs typeface="Times New Roman" pitchFamily="18" charset="0"/>
              </a:rPr>
              <a:t>đây</a:t>
            </a:r>
            <a:r>
              <a:rPr lang="en-US" sz="5400" b="1" dirty="0">
                <a:ln w="11430"/>
                <a:solidFill>
                  <a:srgbClr val="0070C0"/>
                </a:solidFill>
                <a:effectLst>
                  <a:outerShdw blurRad="38100" dist="38100" dir="2700000" algn="tl">
                    <a:srgbClr val="000000">
                      <a:alpha val="43137"/>
                    </a:srgbClr>
                  </a:outerShdw>
                </a:effectLst>
                <a:cs typeface="Times New Roman" pitchFamily="18" charset="0"/>
              </a:rPr>
              <a:t> </a:t>
            </a:r>
            <a:r>
              <a:rPr lang="en-US" sz="5400" b="1" dirty="0" err="1">
                <a:ln w="11430"/>
                <a:solidFill>
                  <a:srgbClr val="0070C0"/>
                </a:solidFill>
                <a:effectLst>
                  <a:outerShdw blurRad="38100" dist="38100" dir="2700000" algn="tl">
                    <a:srgbClr val="000000">
                      <a:alpha val="43137"/>
                    </a:srgbClr>
                  </a:outerShdw>
                </a:effectLst>
                <a:cs typeface="Times New Roman" pitchFamily="18" charset="0"/>
              </a:rPr>
              <a:t>là</a:t>
            </a:r>
            <a:r>
              <a:rPr lang="en-US" sz="5400" b="1" dirty="0">
                <a:ln w="11430"/>
                <a:solidFill>
                  <a:srgbClr val="0070C0"/>
                </a:solidFill>
                <a:effectLst>
                  <a:outerShdw blurRad="38100" dist="38100" dir="2700000" algn="tl">
                    <a:srgbClr val="000000">
                      <a:alpha val="43137"/>
                    </a:srgbClr>
                  </a:outerShdw>
                </a:effectLst>
                <a:cs typeface="Times New Roman" pitchFamily="18" charset="0"/>
              </a:rPr>
              <a:t> </a:t>
            </a:r>
            <a:r>
              <a:rPr lang="en-US" sz="5400" b="1" dirty="0" err="1">
                <a:ln w="11430"/>
                <a:solidFill>
                  <a:srgbClr val="0070C0"/>
                </a:solidFill>
                <a:effectLst>
                  <a:outerShdw blurRad="38100" dist="38100" dir="2700000" algn="tl">
                    <a:srgbClr val="000000">
                      <a:alpha val="43137"/>
                    </a:srgbClr>
                  </a:outerShdw>
                </a:effectLst>
                <a:cs typeface="Times New Roman" pitchFamily="18" charset="0"/>
              </a:rPr>
              <a:t>kết</a:t>
            </a:r>
            <a:r>
              <a:rPr lang="en-US" sz="5400" b="1" dirty="0">
                <a:ln w="11430"/>
                <a:solidFill>
                  <a:srgbClr val="0070C0"/>
                </a:solidFill>
                <a:effectLst>
                  <a:outerShdw blurRad="38100" dist="38100" dir="2700000" algn="tl">
                    <a:srgbClr val="000000">
                      <a:alpha val="43137"/>
                    </a:srgbClr>
                  </a:outerShdw>
                </a:effectLst>
                <a:cs typeface="Times New Roman" pitchFamily="18" charset="0"/>
              </a:rPr>
              <a:t> </a:t>
            </a:r>
            <a:r>
              <a:rPr lang="en-US" sz="5400" b="1" dirty="0" err="1">
                <a:ln w="11430"/>
                <a:solidFill>
                  <a:srgbClr val="0070C0"/>
                </a:solidFill>
                <a:effectLst>
                  <a:outerShdw blurRad="38100" dist="38100" dir="2700000" algn="tl">
                    <a:srgbClr val="000000">
                      <a:alpha val="43137"/>
                    </a:srgbClr>
                  </a:outerShdw>
                </a:effectLst>
                <a:cs typeface="Times New Roman" pitchFamily="18" charset="0"/>
              </a:rPr>
              <a:t>thúc</a:t>
            </a:r>
            <a:endParaRPr lang="en-US" sz="5400" b="1" dirty="0">
              <a:ln w="11430"/>
              <a:solidFill>
                <a:srgbClr val="0070C0"/>
              </a:solidFill>
              <a:effectLst>
                <a:outerShdw blurRad="38100" dist="38100" dir="2700000" algn="tl">
                  <a:srgbClr val="000000">
                    <a:alpha val="43137"/>
                  </a:srgbClr>
                </a:outerShdw>
              </a:effectLst>
              <a:cs typeface="Times New Roman" pitchFamily="18" charset="0"/>
            </a:endParaRPr>
          </a:p>
        </p:txBody>
      </p:sp>
    </p:spTree>
  </p:cSld>
  <p:clrMapOvr>
    <a:masterClrMapping/>
  </p:clrMapOvr>
  <p:transition advTm="6000">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diamond(in)">
                                      <p:cBhvr>
                                        <p:cTn id="7" dur="2000"/>
                                        <p:tgtEl>
                                          <p:spTgt spid="174083"/>
                                        </p:tgtEl>
                                      </p:cBhvr>
                                    </p:animEffect>
                                  </p:childTnLst>
                                </p:cTn>
                              </p:par>
                              <p:par>
                                <p:cTn id="8" presetID="8" presetClass="entr" presetSubtype="16" fill="hold" nodeType="withEffect">
                                  <p:stCondLst>
                                    <p:cond delay="0"/>
                                  </p:stCondLst>
                                  <p:childTnLst>
                                    <p:set>
                                      <p:cBhvr>
                                        <p:cTn id="9" dur="1" fill="hold">
                                          <p:stCondLst>
                                            <p:cond delay="0"/>
                                          </p:stCondLst>
                                        </p:cTn>
                                        <p:tgtEl>
                                          <p:spTgt spid="174084"/>
                                        </p:tgtEl>
                                        <p:attrNameLst>
                                          <p:attrName>style.visibility</p:attrName>
                                        </p:attrNameLst>
                                      </p:cBhvr>
                                      <p:to>
                                        <p:strVal val="visible"/>
                                      </p:to>
                                    </p:set>
                                    <p:animEffect transition="in" filter="diamond(in)">
                                      <p:cBhvr>
                                        <p:cTn id="10" dur="20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alentine 04 01 "/>
          <p:cNvPicPr>
            <a:picLocks noChangeAspect="1" noChangeArrowheads="1"/>
          </p:cNvPicPr>
          <p:nvPr/>
        </p:nvPicPr>
        <p:blipFill>
          <a:blip r:embed="rId4"/>
          <a:srcRect/>
          <a:stretch>
            <a:fillRect/>
          </a:stretch>
        </p:blipFill>
        <p:spPr bwMode="auto">
          <a:xfrm>
            <a:off x="0" y="0"/>
            <a:ext cx="9144000" cy="6707188"/>
          </a:xfrm>
          <a:prstGeom prst="rect">
            <a:avLst/>
          </a:prstGeom>
          <a:noFill/>
          <a:ln w="9525">
            <a:noFill/>
            <a:miter lim="800000"/>
            <a:headEnd/>
            <a:tailEnd/>
          </a:ln>
        </p:spPr>
      </p:pic>
      <p:sp>
        <p:nvSpPr>
          <p:cNvPr id="96263" name="WordArt 7"/>
          <p:cNvSpPr>
            <a:spLocks noChangeArrowheads="1" noChangeShapeType="1" noTextEdit="1"/>
          </p:cNvSpPr>
          <p:nvPr/>
        </p:nvSpPr>
        <p:spPr bwMode="auto">
          <a:xfrm>
            <a:off x="4495800" y="990600"/>
            <a:ext cx="3733800" cy="1219200"/>
          </a:xfrm>
          <a:prstGeom prst="rect">
            <a:avLst/>
          </a:prstGeom>
        </p:spPr>
        <p:txBody>
          <a:bodyPr wrap="none" fromWordArt="1">
            <a:prstTxWarp prst="textDeflate">
              <a:avLst>
                <a:gd name="adj" fmla="val 18750"/>
              </a:avLst>
            </a:prstTxWarp>
          </a:bodyPr>
          <a:lstStyle/>
          <a:p>
            <a:pPr algn="ctr"/>
            <a:r>
              <a:rPr lang="en-US" sz="3600" b="1" kern="10">
                <a:ln w="9525">
                  <a:solidFill>
                    <a:srgbClr val="FF6600"/>
                  </a:solidFill>
                  <a:round/>
                  <a:headEnd/>
                  <a:tailEnd/>
                </a:ln>
                <a:solidFill>
                  <a:srgbClr val="FF6600"/>
                </a:solidFill>
                <a:latin typeface="Arial"/>
                <a:cs typeface="Arial"/>
              </a:rPr>
              <a:t>Bài 10:</a:t>
            </a:r>
          </a:p>
        </p:txBody>
      </p:sp>
      <p:sp>
        <p:nvSpPr>
          <p:cNvPr id="96264" name="WordArt 8"/>
          <p:cNvSpPr>
            <a:spLocks noChangeArrowheads="1" noChangeShapeType="1" noTextEdit="1"/>
          </p:cNvSpPr>
          <p:nvPr/>
        </p:nvSpPr>
        <p:spPr bwMode="auto">
          <a:xfrm>
            <a:off x="533400" y="2895600"/>
            <a:ext cx="8229600" cy="3200400"/>
          </a:xfrm>
          <a:prstGeom prst="rect">
            <a:avLst/>
          </a:prstGeom>
        </p:spPr>
        <p:txBody>
          <a:bodyPr wrap="none" fromWordArt="1">
            <a:prstTxWarp prst="textChevron">
              <a:avLst>
                <a:gd name="adj" fmla="val 25000"/>
              </a:avLst>
            </a:prstTxWarp>
          </a:bodyPr>
          <a:lstStyle/>
          <a:p>
            <a:pPr algn="ctr"/>
            <a:r>
              <a:rPr lang="en-US" sz="3600" b="1" kern="10">
                <a:ln w="9525">
                  <a:solidFill>
                    <a:srgbClr val="3366FF"/>
                  </a:solidFill>
                  <a:round/>
                  <a:headEnd/>
                  <a:tailEnd/>
                </a:ln>
                <a:solidFill>
                  <a:srgbClr val="0000FF"/>
                </a:solidFill>
                <a:latin typeface="Arial"/>
                <a:cs typeface="Arial"/>
              </a:rPr>
              <a:t>Vật liệu và dụng cụ</a:t>
            </a:r>
          </a:p>
          <a:p>
            <a:pPr algn="ctr"/>
            <a:r>
              <a:rPr lang="en-US" sz="3600" b="1" kern="10">
                <a:ln w="9525">
                  <a:solidFill>
                    <a:srgbClr val="3366FF"/>
                  </a:solidFill>
                  <a:round/>
                  <a:headEnd/>
                  <a:tailEnd/>
                </a:ln>
                <a:solidFill>
                  <a:srgbClr val="0000FF"/>
                </a:solidFill>
                <a:latin typeface="Arial"/>
                <a:cs typeface="Arial"/>
              </a:rPr>
              <a:t> trồng rau, hoa.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animEffect transition="in" filter="checkerboard(across)">
                                      <p:cBhvr>
                                        <p:cTn id="7" dur="500"/>
                                        <p:tgtEl>
                                          <p:spTgt spid="962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96264"/>
                                        </p:tgtEl>
                                        <p:attrNameLst>
                                          <p:attrName>style.visibility</p:attrName>
                                        </p:attrNameLst>
                                      </p:cBhvr>
                                      <p:to>
                                        <p:strVal val="visible"/>
                                      </p:to>
                                    </p:set>
                                    <p:animScale>
                                      <p:cBhvr>
                                        <p:cTn id="12" dur="1000" decel="50000" fill="hold">
                                          <p:stCondLst>
                                            <p:cond delay="0"/>
                                          </p:stCondLst>
                                        </p:cTn>
                                        <p:tgtEl>
                                          <p:spTgt spid="962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6264"/>
                                        </p:tgtEl>
                                        <p:attrNameLst>
                                          <p:attrName>ppt_x</p:attrName>
                                          <p:attrName>ppt_y</p:attrName>
                                        </p:attrNameLst>
                                      </p:cBhvr>
                                    </p:animMotion>
                                    <p:animEffect transition="in" filter="fade">
                                      <p:cBhvr>
                                        <p:cTn id="14" dur="1000"/>
                                        <p:tgtEl>
                                          <p:spTgt spid="9626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P spid="962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5Bwallcoo_com%5D_June_calendar_wallpaper_0leave4"/>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98311" name="Text Box 7"/>
          <p:cNvSpPr txBox="1">
            <a:spLocks noChangeArrowheads="1"/>
          </p:cNvSpPr>
          <p:nvPr/>
        </p:nvSpPr>
        <p:spPr bwMode="auto">
          <a:xfrm>
            <a:off x="228600" y="1524000"/>
            <a:ext cx="8763000" cy="1570038"/>
          </a:xfrm>
          <a:prstGeom prst="rect">
            <a:avLst/>
          </a:prstGeom>
          <a:noFill/>
          <a:ln w="9525">
            <a:noFill/>
            <a:miter lim="800000"/>
            <a:headEnd/>
            <a:tailEnd/>
          </a:ln>
        </p:spPr>
        <p:txBody>
          <a:bodyPr>
            <a:spAutoFit/>
          </a:bodyPr>
          <a:lstStyle/>
          <a:p>
            <a:pPr eaLnBrk="1" hangingPunct="1">
              <a:spcBef>
                <a:spcPct val="50000"/>
              </a:spcBef>
            </a:pPr>
            <a:r>
              <a:rPr lang="en-US" sz="4800" b="1">
                <a:solidFill>
                  <a:srgbClr val="0066FF"/>
                </a:solidFill>
                <a:cs typeface="Times New Roman" pitchFamily="18" charset="0"/>
              </a:rPr>
              <a:t>Những vật liệu chủ yếu được sử dụng khi trồng rau, hoa.</a:t>
            </a:r>
          </a:p>
        </p:txBody>
      </p:sp>
      <p:sp>
        <p:nvSpPr>
          <p:cNvPr id="98312" name="WordArt 8"/>
          <p:cNvSpPr>
            <a:spLocks noChangeArrowheads="1" noChangeShapeType="1" noTextEdit="1"/>
          </p:cNvSpPr>
          <p:nvPr/>
        </p:nvSpPr>
        <p:spPr bwMode="auto">
          <a:xfrm>
            <a:off x="2209800" y="304800"/>
            <a:ext cx="4724400" cy="914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HOẠT ĐỘNG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diamond(in)">
                                      <p:cBhvr>
                                        <p:cTn id="7" dur="1000"/>
                                        <p:tgtEl>
                                          <p:spTgt spid="983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par>
                          <p:cTn id="8" fill="hold" nodeType="afterGroup">
                            <p:stCondLst>
                              <p:cond delay="1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98311"/>
                                        </p:tgtEl>
                                        <p:attrNameLst>
                                          <p:attrName>style.visibility</p:attrName>
                                        </p:attrNameLst>
                                      </p:cBhvr>
                                      <p:to>
                                        <p:strVal val="visible"/>
                                      </p:to>
                                    </p:set>
                                    <p:animEffect transition="in" filter="fade">
                                      <p:cBhvr>
                                        <p:cTn id="11" dur="500"/>
                                        <p:tgtEl>
                                          <p:spTgt spid="98311"/>
                                        </p:tgtEl>
                                      </p:cBhvr>
                                    </p:animEffect>
                                    <p:anim calcmode="lin" valueType="num">
                                      <p:cBhvr>
                                        <p:cTn id="12" dur="500" fill="hold"/>
                                        <p:tgtEl>
                                          <p:spTgt spid="98311"/>
                                        </p:tgtEl>
                                        <p:attrNameLst>
                                          <p:attrName>ppt_x</p:attrName>
                                        </p:attrNameLst>
                                      </p:cBhvr>
                                      <p:tavLst>
                                        <p:tav tm="0">
                                          <p:val>
                                            <p:strVal val="#ppt_x-.1"/>
                                          </p:val>
                                        </p:tav>
                                        <p:tav tm="100000">
                                          <p:val>
                                            <p:strVal val="#ppt_x"/>
                                          </p:val>
                                        </p:tav>
                                      </p:tavLst>
                                    </p:anim>
                                    <p:anim calcmode="lin" valueType="num">
                                      <p:cBhvr>
                                        <p:cTn id="13" dur="500" fill="hold"/>
                                        <p:tgtEl>
                                          <p:spTgt spid="98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P spid="983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1219200" y="4876800"/>
            <a:ext cx="6096000" cy="584200"/>
          </a:xfrm>
          <a:prstGeom prst="rect">
            <a:avLst/>
          </a:prstGeom>
          <a:noFill/>
          <a:ln w="9525">
            <a:noFill/>
            <a:miter lim="800000"/>
            <a:headEnd/>
            <a:tailEnd/>
          </a:ln>
        </p:spPr>
        <p:txBody>
          <a:bodyPr>
            <a:spAutoFit/>
          </a:bodyPr>
          <a:lstStyle/>
          <a:p>
            <a:pPr eaLnBrk="1" hangingPunct="1">
              <a:spcBef>
                <a:spcPct val="50000"/>
              </a:spcBef>
            </a:pPr>
            <a:endParaRPr lang="vi-VN" sz="3200" b="1"/>
          </a:p>
        </p:txBody>
      </p:sp>
      <p:pic>
        <p:nvPicPr>
          <p:cNvPr id="10243" name="Picture 17" descr="1600RapeFlower001"/>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244" name="Rectangle 18"/>
          <p:cNvSpPr>
            <a:spLocks noChangeArrowheads="1"/>
          </p:cNvSpPr>
          <p:nvPr/>
        </p:nvSpPr>
        <p:spPr bwMode="auto">
          <a:xfrm>
            <a:off x="2743200" y="2971800"/>
            <a:ext cx="2470150" cy="584200"/>
          </a:xfrm>
          <a:prstGeom prst="rect">
            <a:avLst/>
          </a:prstGeom>
          <a:noFill/>
          <a:ln w="9525">
            <a:noFill/>
            <a:miter lim="800000"/>
            <a:headEnd/>
            <a:tailEnd/>
          </a:ln>
        </p:spPr>
        <p:txBody>
          <a:bodyPr>
            <a:spAutoFit/>
          </a:bodyPr>
          <a:lstStyle/>
          <a:p>
            <a:pPr eaLnBrk="1" hangingPunct="1">
              <a:spcBef>
                <a:spcPct val="50000"/>
              </a:spcBef>
            </a:pPr>
            <a:endParaRPr lang="vi-VN" sz="3200" b="1">
              <a:solidFill>
                <a:srgbClr val="0066FF"/>
              </a:solidFill>
            </a:endParaRPr>
          </a:p>
        </p:txBody>
      </p:sp>
      <p:sp>
        <p:nvSpPr>
          <p:cNvPr id="67604" name="Oval 20"/>
          <p:cNvSpPr>
            <a:spLocks noChangeArrowheads="1"/>
          </p:cNvSpPr>
          <p:nvPr/>
        </p:nvSpPr>
        <p:spPr bwMode="auto">
          <a:xfrm>
            <a:off x="1219200" y="0"/>
            <a:ext cx="7315200" cy="1752600"/>
          </a:xfrm>
          <a:prstGeom prst="ellipse">
            <a:avLst/>
          </a:prstGeom>
          <a:gradFill rotWithShape="1">
            <a:gsLst>
              <a:gs pos="0">
                <a:srgbClr val="FFFF66"/>
              </a:gs>
              <a:gs pos="100000">
                <a:schemeClr val="bg1"/>
              </a:gs>
            </a:gsLst>
            <a:lin ang="5400000" scaled="1"/>
          </a:gradFill>
          <a:ln w="9525">
            <a:solidFill>
              <a:schemeClr val="tx1"/>
            </a:solidFill>
            <a:round/>
            <a:headEnd/>
            <a:tailEnd/>
          </a:ln>
        </p:spPr>
        <p:txBody>
          <a:bodyPr wrap="none" anchor="ctr"/>
          <a:lstStyle/>
          <a:p>
            <a:pPr eaLnBrk="1" hangingPunct="1"/>
            <a:endParaRPr lang="vi-VN" sz="1600"/>
          </a:p>
        </p:txBody>
      </p:sp>
      <p:sp>
        <p:nvSpPr>
          <p:cNvPr id="67605" name="Text Box 21"/>
          <p:cNvSpPr txBox="1">
            <a:spLocks noChangeArrowheads="1"/>
          </p:cNvSpPr>
          <p:nvPr/>
        </p:nvSpPr>
        <p:spPr bwMode="auto">
          <a:xfrm>
            <a:off x="2286000" y="304800"/>
            <a:ext cx="5715000" cy="1816100"/>
          </a:xfrm>
          <a:prstGeom prst="rect">
            <a:avLst/>
          </a:prstGeom>
          <a:noFill/>
          <a:ln w="9525">
            <a:noFill/>
            <a:miter lim="800000"/>
            <a:headEnd/>
            <a:tailEnd/>
          </a:ln>
        </p:spPr>
        <p:txBody>
          <a:bodyPr>
            <a:spAutoFit/>
          </a:bodyPr>
          <a:lstStyle/>
          <a:p>
            <a:pPr eaLnBrk="1" hangingPunct="1">
              <a:spcBef>
                <a:spcPct val="50000"/>
              </a:spcBef>
            </a:pPr>
            <a:r>
              <a:rPr lang="en-US" sz="3200" b="1">
                <a:cs typeface="Times New Roman" pitchFamily="18" charset="0"/>
              </a:rPr>
              <a:t>Nêu những vật liệu cần thiết khi trồng rau, hoa </a:t>
            </a:r>
            <a:r>
              <a:rPr lang="en-US" sz="3200" b="1"/>
              <a:t>?</a:t>
            </a:r>
          </a:p>
          <a:p>
            <a:pPr eaLnBrk="1" hangingPunct="1">
              <a:spcBef>
                <a:spcPct val="50000"/>
              </a:spcBef>
            </a:pPr>
            <a:endParaRPr lang="en-US" sz="3200" b="1"/>
          </a:p>
        </p:txBody>
      </p:sp>
      <p:pic>
        <p:nvPicPr>
          <p:cNvPr id="67606" name="Picture 22" descr="Hand2"/>
          <p:cNvPicPr>
            <a:picLocks noChangeAspect="1" noChangeArrowheads="1" noCrop="1"/>
          </p:cNvPicPr>
          <p:nvPr/>
        </p:nvPicPr>
        <p:blipFill>
          <a:blip r:embed="rId5"/>
          <a:srcRect/>
          <a:stretch>
            <a:fillRect/>
          </a:stretch>
        </p:blipFill>
        <p:spPr bwMode="auto">
          <a:xfrm>
            <a:off x="1524000" y="685800"/>
            <a:ext cx="838200" cy="457200"/>
          </a:xfrm>
          <a:prstGeom prst="rect">
            <a:avLst/>
          </a:prstGeom>
          <a:noFill/>
          <a:ln w="9525">
            <a:noFill/>
            <a:miter lim="800000"/>
            <a:headEnd/>
            <a:tailEnd/>
          </a:ln>
        </p:spPr>
      </p:pic>
      <p:grpSp>
        <p:nvGrpSpPr>
          <p:cNvPr id="2" name="Group 24"/>
          <p:cNvGrpSpPr>
            <a:grpSpLocks/>
          </p:cNvGrpSpPr>
          <p:nvPr/>
        </p:nvGrpSpPr>
        <p:grpSpPr bwMode="auto">
          <a:xfrm>
            <a:off x="762000" y="2590800"/>
            <a:ext cx="2895600" cy="1447800"/>
            <a:chOff x="288" y="768"/>
            <a:chExt cx="1344" cy="672"/>
          </a:xfrm>
        </p:grpSpPr>
        <p:sp>
          <p:nvSpPr>
            <p:cNvPr id="10255" name="AutoShape 25"/>
            <p:cNvSpPr>
              <a:spLocks noChangeArrowheads="1"/>
            </p:cNvSpPr>
            <p:nvPr/>
          </p:nvSpPr>
          <p:spPr bwMode="auto">
            <a:xfrm>
              <a:off x="288" y="768"/>
              <a:ext cx="1344" cy="672"/>
            </a:xfrm>
            <a:prstGeom prst="star16">
              <a:avLst>
                <a:gd name="adj" fmla="val 37500"/>
              </a:avLst>
            </a:prstGeom>
            <a:gradFill rotWithShape="1">
              <a:gsLst>
                <a:gs pos="0">
                  <a:srgbClr val="FFFF66"/>
                </a:gs>
                <a:gs pos="100000">
                  <a:srgbClr val="CC66FF"/>
                </a:gs>
              </a:gsLst>
              <a:lin ang="5400000" scaled="1"/>
            </a:gradFill>
            <a:ln w="9525">
              <a:solidFill>
                <a:srgbClr val="009900"/>
              </a:solidFill>
              <a:miter lim="800000"/>
              <a:headEnd/>
              <a:tailEnd/>
            </a:ln>
            <a:effectLst>
              <a:outerShdw dist="107763" dir="13500000" algn="ctr" rotWithShape="0">
                <a:schemeClr val="bg2">
                  <a:alpha val="50000"/>
                </a:schemeClr>
              </a:outerShdw>
            </a:effectLst>
          </p:spPr>
          <p:txBody>
            <a:bodyPr wrap="none" anchor="ctr"/>
            <a:lstStyle/>
            <a:p>
              <a:pPr algn="ctr" eaLnBrk="1" hangingPunct="1"/>
              <a:r>
                <a:rPr lang="en-US" sz="3200" b="1">
                  <a:cs typeface="Times New Roman" pitchFamily="18" charset="0"/>
                </a:rPr>
                <a:t>Hạt giống</a:t>
              </a:r>
            </a:p>
          </p:txBody>
        </p:sp>
        <p:sp>
          <p:nvSpPr>
            <p:cNvPr id="10256" name="Text Box 26"/>
            <p:cNvSpPr txBox="1">
              <a:spLocks noChangeArrowheads="1"/>
            </p:cNvSpPr>
            <p:nvPr/>
          </p:nvSpPr>
          <p:spPr bwMode="auto">
            <a:xfrm>
              <a:off x="528" y="912"/>
              <a:ext cx="912" cy="214"/>
            </a:xfrm>
            <a:prstGeom prst="rect">
              <a:avLst/>
            </a:prstGeom>
            <a:noFill/>
            <a:ln w="9525">
              <a:noFill/>
              <a:miter lim="800000"/>
              <a:headEnd/>
              <a:tailEnd/>
            </a:ln>
          </p:spPr>
          <p:txBody>
            <a:bodyPr>
              <a:spAutoFit/>
            </a:bodyPr>
            <a:lstStyle/>
            <a:p>
              <a:pPr>
                <a:spcBef>
                  <a:spcPct val="50000"/>
                </a:spcBef>
              </a:pPr>
              <a:endParaRPr lang="vi-VN" sz="2400" b="1"/>
            </a:p>
          </p:txBody>
        </p:sp>
      </p:grpSp>
      <p:grpSp>
        <p:nvGrpSpPr>
          <p:cNvPr id="3" name="Group 27"/>
          <p:cNvGrpSpPr>
            <a:grpSpLocks/>
          </p:cNvGrpSpPr>
          <p:nvPr/>
        </p:nvGrpSpPr>
        <p:grpSpPr bwMode="auto">
          <a:xfrm>
            <a:off x="3124200" y="4572000"/>
            <a:ext cx="2819400" cy="1295400"/>
            <a:chOff x="288" y="768"/>
            <a:chExt cx="1344" cy="672"/>
          </a:xfrm>
        </p:grpSpPr>
        <p:sp>
          <p:nvSpPr>
            <p:cNvPr id="10253" name="AutoShape 28"/>
            <p:cNvSpPr>
              <a:spLocks noChangeArrowheads="1"/>
            </p:cNvSpPr>
            <p:nvPr/>
          </p:nvSpPr>
          <p:spPr bwMode="auto">
            <a:xfrm>
              <a:off x="288" y="768"/>
              <a:ext cx="1344" cy="672"/>
            </a:xfrm>
            <a:prstGeom prst="star16">
              <a:avLst>
                <a:gd name="adj" fmla="val 37500"/>
              </a:avLst>
            </a:prstGeom>
            <a:gradFill rotWithShape="1">
              <a:gsLst>
                <a:gs pos="0">
                  <a:srgbClr val="FFFF66"/>
                </a:gs>
                <a:gs pos="100000">
                  <a:srgbClr val="CC66FF"/>
                </a:gs>
              </a:gsLst>
              <a:lin ang="5400000" scaled="1"/>
            </a:gradFill>
            <a:ln w="9525">
              <a:solidFill>
                <a:srgbClr val="009900"/>
              </a:solidFill>
              <a:miter lim="800000"/>
              <a:headEnd/>
              <a:tailEnd/>
            </a:ln>
            <a:effectLst>
              <a:outerShdw dist="107763" dir="13500000" algn="ctr" rotWithShape="0">
                <a:schemeClr val="bg2">
                  <a:alpha val="50000"/>
                </a:schemeClr>
              </a:outerShdw>
            </a:effectLst>
          </p:spPr>
          <p:txBody>
            <a:bodyPr wrap="none" anchor="ctr"/>
            <a:lstStyle/>
            <a:p>
              <a:pPr eaLnBrk="1" hangingPunct="1"/>
              <a:endParaRPr lang="vi-VN" sz="1600"/>
            </a:p>
          </p:txBody>
        </p:sp>
        <p:sp>
          <p:nvSpPr>
            <p:cNvPr id="10254" name="Text Box 29"/>
            <p:cNvSpPr txBox="1">
              <a:spLocks noChangeArrowheads="1"/>
            </p:cNvSpPr>
            <p:nvPr/>
          </p:nvSpPr>
          <p:spPr bwMode="auto">
            <a:xfrm>
              <a:off x="528" y="912"/>
              <a:ext cx="912" cy="271"/>
            </a:xfrm>
            <a:prstGeom prst="rect">
              <a:avLst/>
            </a:prstGeom>
            <a:noFill/>
            <a:ln w="9525">
              <a:noFill/>
              <a:miter lim="800000"/>
              <a:headEnd/>
              <a:tailEnd/>
            </a:ln>
          </p:spPr>
          <p:txBody>
            <a:bodyPr>
              <a:spAutoFit/>
            </a:bodyPr>
            <a:lstStyle/>
            <a:p>
              <a:pPr>
                <a:spcBef>
                  <a:spcPct val="50000"/>
                </a:spcBef>
              </a:pPr>
              <a:r>
                <a:rPr lang="en-US" sz="2800" b="1">
                  <a:cs typeface="Times New Roman" pitchFamily="18" charset="0"/>
                </a:rPr>
                <a:t>Đất trồng</a:t>
              </a:r>
            </a:p>
          </p:txBody>
        </p:sp>
      </p:grpSp>
      <p:grpSp>
        <p:nvGrpSpPr>
          <p:cNvPr id="4" name="Group 30"/>
          <p:cNvGrpSpPr>
            <a:grpSpLocks/>
          </p:cNvGrpSpPr>
          <p:nvPr/>
        </p:nvGrpSpPr>
        <p:grpSpPr bwMode="auto">
          <a:xfrm>
            <a:off x="5791200" y="2743200"/>
            <a:ext cx="2895600" cy="1143000"/>
            <a:chOff x="288" y="768"/>
            <a:chExt cx="1344" cy="672"/>
          </a:xfrm>
        </p:grpSpPr>
        <p:sp>
          <p:nvSpPr>
            <p:cNvPr id="10251" name="AutoShape 31"/>
            <p:cNvSpPr>
              <a:spLocks noChangeArrowheads="1"/>
            </p:cNvSpPr>
            <p:nvPr/>
          </p:nvSpPr>
          <p:spPr bwMode="auto">
            <a:xfrm>
              <a:off x="288" y="768"/>
              <a:ext cx="1344" cy="672"/>
            </a:xfrm>
            <a:prstGeom prst="star16">
              <a:avLst>
                <a:gd name="adj" fmla="val 37500"/>
              </a:avLst>
            </a:prstGeom>
            <a:gradFill rotWithShape="1">
              <a:gsLst>
                <a:gs pos="0">
                  <a:srgbClr val="FFFF66"/>
                </a:gs>
                <a:gs pos="100000">
                  <a:srgbClr val="CC66FF"/>
                </a:gs>
              </a:gsLst>
              <a:lin ang="5400000" scaled="1"/>
            </a:gradFill>
            <a:ln w="9525">
              <a:solidFill>
                <a:srgbClr val="009900"/>
              </a:solidFill>
              <a:miter lim="800000"/>
              <a:headEnd/>
              <a:tailEnd/>
            </a:ln>
            <a:effectLst>
              <a:outerShdw dist="107763" dir="13500000" algn="ctr" rotWithShape="0">
                <a:schemeClr val="bg2">
                  <a:alpha val="50000"/>
                </a:schemeClr>
              </a:outerShdw>
            </a:effectLst>
          </p:spPr>
          <p:txBody>
            <a:bodyPr wrap="none" anchor="ctr"/>
            <a:lstStyle/>
            <a:p>
              <a:pPr eaLnBrk="1" hangingPunct="1"/>
              <a:endParaRPr lang="vi-VN" sz="1600"/>
            </a:p>
          </p:txBody>
        </p:sp>
        <p:sp>
          <p:nvSpPr>
            <p:cNvPr id="10252" name="Text Box 32"/>
            <p:cNvSpPr txBox="1">
              <a:spLocks noChangeArrowheads="1"/>
            </p:cNvSpPr>
            <p:nvPr/>
          </p:nvSpPr>
          <p:spPr bwMode="auto">
            <a:xfrm>
              <a:off x="528" y="912"/>
              <a:ext cx="912" cy="307"/>
            </a:xfrm>
            <a:prstGeom prst="rect">
              <a:avLst/>
            </a:prstGeom>
            <a:noFill/>
            <a:ln w="9525">
              <a:noFill/>
              <a:miter lim="800000"/>
              <a:headEnd/>
              <a:tailEnd/>
            </a:ln>
          </p:spPr>
          <p:txBody>
            <a:bodyPr>
              <a:spAutoFit/>
            </a:bodyPr>
            <a:lstStyle/>
            <a:p>
              <a:pPr>
                <a:spcBef>
                  <a:spcPct val="50000"/>
                </a:spcBef>
              </a:pPr>
              <a:r>
                <a:rPr lang="en-US" sz="2800" b="1">
                  <a:cs typeface="Times New Roman" pitchFamily="18" charset="0"/>
                </a:rPr>
                <a:t>Phân bón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7604"/>
                                        </p:tgtEl>
                                      </p:cBhvr>
                                    </p:animEffect>
                                    <p:animScale>
                                      <p:cBhvr>
                                        <p:cTn id="7" dur="250" autoRev="1" fill="hold"/>
                                        <p:tgtEl>
                                          <p:spTgt spid="67604"/>
                                        </p:tgtEl>
                                      </p:cBhvr>
                                      <p:by x="105000" y="105000"/>
                                    </p:animScale>
                                  </p:childTnLst>
                                </p:cTn>
                              </p:par>
                              <p:par>
                                <p:cTn id="8" presetID="13" presetClass="entr" presetSubtype="16" fill="hold" grpId="0" nodeType="withEffect">
                                  <p:stCondLst>
                                    <p:cond delay="0"/>
                                  </p:stCondLst>
                                  <p:childTnLst>
                                    <p:set>
                                      <p:cBhvr>
                                        <p:cTn id="9" dur="1" fill="hold">
                                          <p:stCondLst>
                                            <p:cond delay="0"/>
                                          </p:stCondLst>
                                        </p:cTn>
                                        <p:tgtEl>
                                          <p:spTgt spid="67605"/>
                                        </p:tgtEl>
                                        <p:attrNameLst>
                                          <p:attrName>style.visibility</p:attrName>
                                        </p:attrNameLst>
                                      </p:cBhvr>
                                      <p:to>
                                        <p:strVal val="visible"/>
                                      </p:to>
                                    </p:set>
                                    <p:animEffect transition="in" filter="plus(in)">
                                      <p:cBhvr>
                                        <p:cTn id="10" dur="500"/>
                                        <p:tgtEl>
                                          <p:spTgt spid="67605"/>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builtIn="1"/>
                                        </p:tgtEl>
                                      </p:cMediaNode>
                                    </p:audio>
                                  </p:subTnLst>
                                </p:cTn>
                              </p:par>
                            </p:childTnLst>
                          </p:cTn>
                        </p:par>
                        <p:par>
                          <p:cTn id="11" fill="hold" nodeType="afterGroup">
                            <p:stCondLst>
                              <p:cond delay="500"/>
                            </p:stCondLst>
                            <p:childTnLst>
                              <p:par>
                                <p:cTn id="12" presetID="8" presetClass="entr" presetSubtype="16" fill="hold" nodeType="afterEffect">
                                  <p:stCondLst>
                                    <p:cond delay="0"/>
                                  </p:stCondLst>
                                  <p:childTnLst>
                                    <p:set>
                                      <p:cBhvr>
                                        <p:cTn id="13" dur="1" fill="hold">
                                          <p:stCondLst>
                                            <p:cond delay="0"/>
                                          </p:stCondLst>
                                        </p:cTn>
                                        <p:tgtEl>
                                          <p:spTgt spid="67606"/>
                                        </p:tgtEl>
                                        <p:attrNameLst>
                                          <p:attrName>style.visibility</p:attrName>
                                        </p:attrNameLst>
                                      </p:cBhvr>
                                      <p:to>
                                        <p:strVal val="visible"/>
                                      </p:to>
                                    </p:set>
                                    <p:animEffect transition="in" filter="diamond(in)">
                                      <p:cBhvr>
                                        <p:cTn id="14" dur="1000"/>
                                        <p:tgtEl>
                                          <p:spTgt spid="676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400" decel="100000"/>
                                        <p:tgtEl>
                                          <p:spTgt spid="2"/>
                                        </p:tgtEl>
                                      </p:cBhvr>
                                    </p:animEffect>
                                    <p:anim calcmode="lin" valueType="num">
                                      <p:cBhvr>
                                        <p:cTn id="20" dur="400" decel="100000" fill="hold"/>
                                        <p:tgtEl>
                                          <p:spTgt spid="2"/>
                                        </p:tgtEl>
                                        <p:attrNameLst>
                                          <p:attrName>style.rotation</p:attrName>
                                        </p:attrNameLst>
                                      </p:cBhvr>
                                      <p:tavLst>
                                        <p:tav tm="0">
                                          <p:val>
                                            <p:fltVal val="-90"/>
                                          </p:val>
                                        </p:tav>
                                        <p:tav tm="100000">
                                          <p:val>
                                            <p:fltVal val="0"/>
                                          </p:val>
                                        </p:tav>
                                      </p:tavLst>
                                    </p:anim>
                                    <p:anim calcmode="lin" valueType="num">
                                      <p:cBhvr>
                                        <p:cTn id="21" dur="400" decel="100000" fill="hold"/>
                                        <p:tgtEl>
                                          <p:spTgt spid="2"/>
                                        </p:tgtEl>
                                        <p:attrNameLst>
                                          <p:attrName>ppt_x</p:attrName>
                                        </p:attrNameLst>
                                      </p:cBhvr>
                                      <p:tavLst>
                                        <p:tav tm="0">
                                          <p:val>
                                            <p:strVal val="#ppt_x+0.4"/>
                                          </p:val>
                                        </p:tav>
                                        <p:tav tm="100000">
                                          <p:val>
                                            <p:strVal val="#ppt_x-0.05"/>
                                          </p:val>
                                        </p:tav>
                                      </p:tavLst>
                                    </p:anim>
                                    <p:anim calcmode="lin" valueType="num">
                                      <p:cBhvr>
                                        <p:cTn id="22" dur="400" decel="100000" fill="hold"/>
                                        <p:tgtEl>
                                          <p:spTgt spid="2"/>
                                        </p:tgtEl>
                                        <p:attrNameLst>
                                          <p:attrName>ppt_y</p:attrName>
                                        </p:attrNameLst>
                                      </p:cBhvr>
                                      <p:tavLst>
                                        <p:tav tm="0">
                                          <p:val>
                                            <p:strVal val="#ppt_y-0.4"/>
                                          </p:val>
                                        </p:tav>
                                        <p:tav tm="100000">
                                          <p:val>
                                            <p:strVal val="#ppt_y+0.1"/>
                                          </p:val>
                                        </p:tav>
                                      </p:tavLst>
                                    </p:anim>
                                    <p:anim calcmode="lin" valueType="num">
                                      <p:cBhvr>
                                        <p:cTn id="23"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24"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400" decel="100000"/>
                                        <p:tgtEl>
                                          <p:spTgt spid="4"/>
                                        </p:tgtEl>
                                      </p:cBhvr>
                                    </p:animEffect>
                                    <p:anim calcmode="lin" valueType="num">
                                      <p:cBhvr>
                                        <p:cTn id="30" dur="400" decel="100000" fill="hold"/>
                                        <p:tgtEl>
                                          <p:spTgt spid="4"/>
                                        </p:tgtEl>
                                        <p:attrNameLst>
                                          <p:attrName>style.rotation</p:attrName>
                                        </p:attrNameLst>
                                      </p:cBhvr>
                                      <p:tavLst>
                                        <p:tav tm="0">
                                          <p:val>
                                            <p:fltVal val="-90"/>
                                          </p:val>
                                        </p:tav>
                                        <p:tav tm="100000">
                                          <p:val>
                                            <p:fltVal val="0"/>
                                          </p:val>
                                        </p:tav>
                                      </p:tavLst>
                                    </p:anim>
                                    <p:anim calcmode="lin" valueType="num">
                                      <p:cBhvr>
                                        <p:cTn id="31" dur="400" decel="100000" fill="hold"/>
                                        <p:tgtEl>
                                          <p:spTgt spid="4"/>
                                        </p:tgtEl>
                                        <p:attrNameLst>
                                          <p:attrName>ppt_x</p:attrName>
                                        </p:attrNameLst>
                                      </p:cBhvr>
                                      <p:tavLst>
                                        <p:tav tm="0">
                                          <p:val>
                                            <p:strVal val="#ppt_x+0.4"/>
                                          </p:val>
                                        </p:tav>
                                        <p:tav tm="100000">
                                          <p:val>
                                            <p:strVal val="#ppt_x-0.05"/>
                                          </p:val>
                                        </p:tav>
                                      </p:tavLst>
                                    </p:anim>
                                    <p:anim calcmode="lin" valueType="num">
                                      <p:cBhvr>
                                        <p:cTn id="32" dur="400" decel="100000" fill="hold"/>
                                        <p:tgtEl>
                                          <p:spTgt spid="4"/>
                                        </p:tgtEl>
                                        <p:attrNameLst>
                                          <p:attrName>ppt_y</p:attrName>
                                        </p:attrNameLst>
                                      </p:cBhvr>
                                      <p:tavLst>
                                        <p:tav tm="0">
                                          <p:val>
                                            <p:strVal val="#ppt_y-0.4"/>
                                          </p:val>
                                        </p:tav>
                                        <p:tav tm="100000">
                                          <p:val>
                                            <p:strVal val="#ppt_y+0.1"/>
                                          </p:val>
                                        </p:tav>
                                      </p:tavLst>
                                    </p:anim>
                                    <p:anim calcmode="lin" valueType="num">
                                      <p:cBhvr>
                                        <p:cTn id="33"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34"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400" decel="100000"/>
                                        <p:tgtEl>
                                          <p:spTgt spid="3"/>
                                        </p:tgtEl>
                                      </p:cBhvr>
                                    </p:animEffect>
                                    <p:anim calcmode="lin" valueType="num">
                                      <p:cBhvr>
                                        <p:cTn id="40" dur="400" decel="100000" fill="hold"/>
                                        <p:tgtEl>
                                          <p:spTgt spid="3"/>
                                        </p:tgtEl>
                                        <p:attrNameLst>
                                          <p:attrName>style.rotation</p:attrName>
                                        </p:attrNameLst>
                                      </p:cBhvr>
                                      <p:tavLst>
                                        <p:tav tm="0">
                                          <p:val>
                                            <p:fltVal val="-90"/>
                                          </p:val>
                                        </p:tav>
                                        <p:tav tm="100000">
                                          <p:val>
                                            <p:fltVal val="0"/>
                                          </p:val>
                                        </p:tav>
                                      </p:tavLst>
                                    </p:anim>
                                    <p:anim calcmode="lin" valueType="num">
                                      <p:cBhvr>
                                        <p:cTn id="41" dur="400" decel="100000" fill="hold"/>
                                        <p:tgtEl>
                                          <p:spTgt spid="3"/>
                                        </p:tgtEl>
                                        <p:attrNameLst>
                                          <p:attrName>ppt_x</p:attrName>
                                        </p:attrNameLst>
                                      </p:cBhvr>
                                      <p:tavLst>
                                        <p:tav tm="0">
                                          <p:val>
                                            <p:strVal val="#ppt_x+0.4"/>
                                          </p:val>
                                        </p:tav>
                                        <p:tav tm="100000">
                                          <p:val>
                                            <p:strVal val="#ppt_x-0.05"/>
                                          </p:val>
                                        </p:tav>
                                      </p:tavLst>
                                    </p:anim>
                                    <p:anim calcmode="lin" valueType="num">
                                      <p:cBhvr>
                                        <p:cTn id="42" dur="400" decel="100000" fill="hold"/>
                                        <p:tgtEl>
                                          <p:spTgt spid="3"/>
                                        </p:tgtEl>
                                        <p:attrNameLst>
                                          <p:attrName>ppt_y</p:attrName>
                                        </p:attrNameLst>
                                      </p:cBhvr>
                                      <p:tavLst>
                                        <p:tav tm="0">
                                          <p:val>
                                            <p:strVal val="#ppt_y-0.4"/>
                                          </p:val>
                                        </p:tav>
                                        <p:tav tm="100000">
                                          <p:val>
                                            <p:strVal val="#ppt_y+0.1"/>
                                          </p:val>
                                        </p:tav>
                                      </p:tavLst>
                                    </p:anim>
                                    <p:anim calcmode="lin" valueType="num">
                                      <p:cBhvr>
                                        <p:cTn id="43"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44"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4" grpId="0" animBg="1"/>
      <p:bldP spid="676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100000">
              <a:srgbClr val="FFFFFF"/>
            </a:gs>
          </a:gsLst>
          <a:path path="rect">
            <a:fillToRect t="100000" r="100000"/>
          </a:path>
        </a:gradFill>
        <a:effectLst/>
      </p:bgPr>
    </p:bg>
    <p:spTree>
      <p:nvGrpSpPr>
        <p:cNvPr id="1" name=""/>
        <p:cNvGrpSpPr/>
        <p:nvPr/>
      </p:nvGrpSpPr>
      <p:grpSpPr>
        <a:xfrm>
          <a:off x="0" y="0"/>
          <a:ext cx="0" cy="0"/>
          <a:chOff x="0" y="0"/>
          <a:chExt cx="0" cy="0"/>
        </a:xfrm>
      </p:grpSpPr>
      <p:pic>
        <p:nvPicPr>
          <p:cNvPr id="12290" name="Picture 9" descr="1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22" name="AutoShape 6"/>
          <p:cNvSpPr>
            <a:spLocks noChangeArrowheads="1"/>
          </p:cNvSpPr>
          <p:nvPr/>
        </p:nvSpPr>
        <p:spPr bwMode="auto">
          <a:xfrm>
            <a:off x="685800" y="304800"/>
            <a:ext cx="8001000" cy="1600200"/>
          </a:xfrm>
          <a:prstGeom prst="star24">
            <a:avLst>
              <a:gd name="adj" fmla="val 37500"/>
            </a:avLst>
          </a:prstGeom>
          <a:solidFill>
            <a:srgbClr val="FFCCFF"/>
          </a:solidFill>
          <a:ln w="9525">
            <a:solidFill>
              <a:srgbClr val="FFFF66"/>
            </a:solidFill>
            <a:miter lim="800000"/>
            <a:headEnd/>
            <a:tailEnd/>
          </a:ln>
        </p:spPr>
        <p:txBody>
          <a:bodyPr wrap="none" anchor="ctr"/>
          <a:lstStyle/>
          <a:p>
            <a:pPr algn="ctr" eaLnBrk="1" hangingPunct="1"/>
            <a:endParaRPr lang="vi-VN" sz="3600" b="1">
              <a:solidFill>
                <a:srgbClr val="FF0000"/>
              </a:solidFill>
            </a:endParaRPr>
          </a:p>
        </p:txBody>
      </p:sp>
      <p:sp>
        <p:nvSpPr>
          <p:cNvPr id="9223" name="Rectangle 7"/>
          <p:cNvSpPr>
            <a:spLocks noChangeArrowheads="1"/>
          </p:cNvSpPr>
          <p:nvPr/>
        </p:nvSpPr>
        <p:spPr bwMode="auto">
          <a:xfrm>
            <a:off x="1676400" y="762000"/>
            <a:ext cx="6400800" cy="641350"/>
          </a:xfrm>
          <a:prstGeom prst="rect">
            <a:avLst/>
          </a:prstGeom>
          <a:noFill/>
          <a:ln w="9525">
            <a:noFill/>
            <a:miter lim="800000"/>
            <a:headEnd/>
            <a:tailEnd/>
          </a:ln>
        </p:spPr>
        <p:txBody>
          <a:bodyPr>
            <a:spAutoFit/>
          </a:bodyPr>
          <a:lstStyle/>
          <a:p>
            <a:pPr eaLnBrk="1" hangingPunct="1"/>
            <a:r>
              <a:rPr lang="en-US" sz="3600" b="1">
                <a:solidFill>
                  <a:srgbClr val="FF0000"/>
                </a:solidFill>
                <a:cs typeface="Times New Roman" pitchFamily="18" charset="0"/>
              </a:rPr>
              <a:t>Bước 1: Tìm hiểu hạt giống</a:t>
            </a:r>
          </a:p>
        </p:txBody>
      </p:sp>
      <p:sp>
        <p:nvSpPr>
          <p:cNvPr id="9224" name="Text Box 8"/>
          <p:cNvSpPr txBox="1">
            <a:spLocks noChangeArrowheads="1"/>
          </p:cNvSpPr>
          <p:nvPr/>
        </p:nvSpPr>
        <p:spPr bwMode="auto">
          <a:xfrm>
            <a:off x="1066800" y="2133600"/>
            <a:ext cx="7391400" cy="1311275"/>
          </a:xfrm>
          <a:prstGeom prst="rect">
            <a:avLst/>
          </a:prstGeom>
          <a:noFill/>
          <a:ln w="9525">
            <a:noFill/>
            <a:miter lim="800000"/>
            <a:headEnd/>
            <a:tailEnd/>
          </a:ln>
        </p:spPr>
        <p:txBody>
          <a:bodyPr>
            <a:spAutoFit/>
          </a:bodyPr>
          <a:lstStyle/>
          <a:p>
            <a:pPr eaLnBrk="1" hangingPunct="1">
              <a:spcBef>
                <a:spcPct val="50000"/>
              </a:spcBef>
            </a:pPr>
            <a:r>
              <a:rPr lang="en-US" sz="4000" b="1">
                <a:solidFill>
                  <a:srgbClr val="0066FF"/>
                </a:solidFill>
                <a:cs typeface="Times New Roman" pitchFamily="18" charset="0"/>
              </a:rPr>
              <a:t>Kể tên các loại hạt giống rau, hoa mà em biết ?</a:t>
            </a:r>
          </a:p>
        </p:txBody>
      </p:sp>
      <p:pic>
        <p:nvPicPr>
          <p:cNvPr id="9227" name="Picture 11" descr="Hand2"/>
          <p:cNvPicPr>
            <a:picLocks noChangeAspect="1" noChangeArrowheads="1" noCrop="1"/>
          </p:cNvPicPr>
          <p:nvPr/>
        </p:nvPicPr>
        <p:blipFill>
          <a:blip r:embed="rId4"/>
          <a:srcRect/>
          <a:stretch>
            <a:fillRect/>
          </a:stretch>
        </p:blipFill>
        <p:spPr bwMode="auto">
          <a:xfrm>
            <a:off x="381000" y="2286000"/>
            <a:ext cx="8382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heel(4)">
                                      <p:cBhvr>
                                        <p:cTn id="7" dur="500"/>
                                        <p:tgtEl>
                                          <p:spTgt spid="922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plus(in)">
                                      <p:cBhvr>
                                        <p:cTn id="10" dur="500"/>
                                        <p:tgtEl>
                                          <p:spTgt spid="9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9224">
                                            <p:txEl>
                                              <p:pRg st="0" end="0"/>
                                            </p:txEl>
                                          </p:spTgt>
                                        </p:tgtEl>
                                        <p:attrNameLst>
                                          <p:attrName>style.visibility</p:attrName>
                                        </p:attrNameLst>
                                      </p:cBhvr>
                                      <p:to>
                                        <p:strVal val="visible"/>
                                      </p:to>
                                    </p:set>
                                    <p:anim calcmode="lin" valueType="num">
                                      <p:cBhvr>
                                        <p:cTn id="15" dur="500" fill="hold"/>
                                        <p:tgtEl>
                                          <p:spTgt spid="922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224">
                                            <p:txEl>
                                              <p:pRg st="0" end="0"/>
                                            </p:txEl>
                                          </p:spTgt>
                                        </p:tgtEl>
                                        <p:attrNameLst>
                                          <p:attrName>ppt_h</p:attrName>
                                        </p:attrNameLst>
                                      </p:cBhvr>
                                      <p:tavLst>
                                        <p:tav tm="0">
                                          <p:val>
                                            <p:fltVal val="0"/>
                                          </p:val>
                                        </p:tav>
                                        <p:tav tm="100000">
                                          <p:val>
                                            <p:strVal val="#ppt_h"/>
                                          </p:val>
                                        </p:tav>
                                      </p:tavLst>
                                    </p:anim>
                                  </p:childTnLst>
                                </p:cTn>
                              </p:par>
                            </p:childTnLst>
                          </p:cTn>
                        </p:par>
                        <p:par>
                          <p:cTn id="17" fill="hold" nodeType="afterGroup">
                            <p:stCondLst>
                              <p:cond delay="500"/>
                            </p:stCondLst>
                            <p:childTnLst>
                              <p:par>
                                <p:cTn id="18" presetID="8" presetClass="entr" presetSubtype="16" fill="hold" nodeType="afterEffect">
                                  <p:stCondLst>
                                    <p:cond delay="0"/>
                                  </p:stCondLst>
                                  <p:childTnLst>
                                    <p:set>
                                      <p:cBhvr>
                                        <p:cTn id="19" dur="1" fill="hold">
                                          <p:stCondLst>
                                            <p:cond delay="0"/>
                                          </p:stCondLst>
                                        </p:cTn>
                                        <p:tgtEl>
                                          <p:spTgt spid="9227"/>
                                        </p:tgtEl>
                                        <p:attrNameLst>
                                          <p:attrName>style.visibility</p:attrName>
                                        </p:attrNameLst>
                                      </p:cBhvr>
                                      <p:to>
                                        <p:strVal val="visible"/>
                                      </p:to>
                                    </p:set>
                                    <p:animEffect transition="in" filter="diamond(in)">
                                      <p:cBhvr>
                                        <p:cTn id="20" dur="1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76200" y="76200"/>
            <a:ext cx="4419600" cy="3276600"/>
          </a:xfrm>
          <a:prstGeom prst="rect">
            <a:avLst/>
          </a:prstGeom>
          <a:noFill/>
          <a:ln w="9525">
            <a:noFill/>
            <a:miter lim="800000"/>
            <a:headEnd/>
            <a:tailEnd/>
          </a:ln>
        </p:spPr>
      </p:pic>
      <p:pic>
        <p:nvPicPr>
          <p:cNvPr id="7171" name="Picture 3"/>
          <p:cNvPicPr>
            <a:picLocks noChangeAspect="1" noChangeArrowheads="1"/>
          </p:cNvPicPr>
          <p:nvPr/>
        </p:nvPicPr>
        <p:blipFill>
          <a:blip r:embed="rId5"/>
          <a:srcRect/>
          <a:stretch>
            <a:fillRect/>
          </a:stretch>
        </p:blipFill>
        <p:spPr bwMode="auto">
          <a:xfrm>
            <a:off x="4572000" y="152400"/>
            <a:ext cx="4419600" cy="3200400"/>
          </a:xfrm>
          <a:prstGeom prst="rect">
            <a:avLst/>
          </a:prstGeom>
          <a:noFill/>
          <a:ln w="9525">
            <a:noFill/>
            <a:miter lim="800000"/>
            <a:headEnd/>
            <a:tailEnd/>
          </a:ln>
        </p:spPr>
      </p:pic>
      <p:sp>
        <p:nvSpPr>
          <p:cNvPr id="7173" name="Text Box 6"/>
          <p:cNvSpPr txBox="1">
            <a:spLocks noChangeArrowheads="1"/>
          </p:cNvSpPr>
          <p:nvPr/>
        </p:nvSpPr>
        <p:spPr bwMode="auto">
          <a:xfrm>
            <a:off x="0" y="2743200"/>
            <a:ext cx="1982788" cy="584200"/>
          </a:xfrm>
          <a:prstGeom prst="rect">
            <a:avLst/>
          </a:prstGeom>
          <a:solidFill>
            <a:srgbClr val="FFFF66"/>
          </a:solidFill>
          <a:ln w="9525">
            <a:noFill/>
            <a:miter lim="800000"/>
            <a:headEnd/>
            <a:tailEnd/>
          </a:ln>
        </p:spPr>
        <p:txBody>
          <a:bodyPr wrap="none">
            <a:spAutoFit/>
          </a:bodyPr>
          <a:lstStyle/>
          <a:p>
            <a:pPr eaLnBrk="1" hangingPunct="1"/>
            <a:r>
              <a:rPr lang="en-US" sz="3200" b="1">
                <a:solidFill>
                  <a:srgbClr val="990000"/>
                </a:solidFill>
                <a:cs typeface="Times New Roman" pitchFamily="18" charset="0"/>
              </a:rPr>
              <a:t>Đậu rồng</a:t>
            </a:r>
          </a:p>
        </p:txBody>
      </p:sp>
      <p:sp>
        <p:nvSpPr>
          <p:cNvPr id="7174" name="Text Box 7"/>
          <p:cNvSpPr txBox="1">
            <a:spLocks noChangeArrowheads="1"/>
          </p:cNvSpPr>
          <p:nvPr/>
        </p:nvSpPr>
        <p:spPr bwMode="auto">
          <a:xfrm>
            <a:off x="4572000" y="2819400"/>
            <a:ext cx="1671638" cy="579438"/>
          </a:xfrm>
          <a:prstGeom prst="rect">
            <a:avLst/>
          </a:prstGeom>
          <a:solidFill>
            <a:srgbClr val="66FF99"/>
          </a:solidFill>
          <a:ln w="9525">
            <a:noFill/>
            <a:miter lim="800000"/>
            <a:headEnd/>
            <a:tailEnd/>
          </a:ln>
        </p:spPr>
        <p:txBody>
          <a:bodyPr wrap="none">
            <a:spAutoFit/>
          </a:bodyPr>
          <a:lstStyle/>
          <a:p>
            <a:pPr eaLnBrk="1" hangingPunct="1"/>
            <a:r>
              <a:rPr lang="en-US" sz="3200" b="1">
                <a:solidFill>
                  <a:srgbClr val="990000"/>
                </a:solidFill>
                <a:cs typeface="Times New Roman" pitchFamily="18" charset="0"/>
              </a:rPr>
              <a:t>Hạt bầu</a:t>
            </a:r>
          </a:p>
        </p:txBody>
      </p:sp>
      <p:pic>
        <p:nvPicPr>
          <p:cNvPr id="7176" name="Picture 11"/>
          <p:cNvPicPr>
            <a:picLocks noChangeAspect="1" noChangeArrowheads="1"/>
          </p:cNvPicPr>
          <p:nvPr/>
        </p:nvPicPr>
        <p:blipFill>
          <a:blip r:embed="rId6"/>
          <a:srcRect/>
          <a:stretch>
            <a:fillRect/>
          </a:stretch>
        </p:blipFill>
        <p:spPr bwMode="auto">
          <a:xfrm>
            <a:off x="0" y="3411538"/>
            <a:ext cx="4419600" cy="3294062"/>
          </a:xfrm>
          <a:prstGeom prst="rect">
            <a:avLst/>
          </a:prstGeom>
          <a:noFill/>
          <a:ln w="9525">
            <a:noFill/>
            <a:miter lim="800000"/>
            <a:headEnd/>
            <a:tailEnd/>
          </a:ln>
        </p:spPr>
      </p:pic>
      <p:sp>
        <p:nvSpPr>
          <p:cNvPr id="12" name="Rectangle 11"/>
          <p:cNvSpPr/>
          <p:nvPr/>
        </p:nvSpPr>
        <p:spPr>
          <a:xfrm>
            <a:off x="0" y="6248400"/>
            <a:ext cx="1981200" cy="609600"/>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a:solidFill>
                  <a:srgbClr val="990000"/>
                </a:solidFill>
                <a:cs typeface="Times New Roman" pitchFamily="18" charset="0"/>
              </a:rPr>
              <a:t>Hạt bắp</a:t>
            </a:r>
          </a:p>
          <a:p>
            <a:pPr algn="ctr" eaLnBrk="1" hangingPunct="1">
              <a:defRPr/>
            </a:pPr>
            <a:endParaRPr lang="vi-VN">
              <a:solidFill>
                <a:srgbClr val="FFFFFF"/>
              </a:solidFill>
            </a:endParaRPr>
          </a:p>
        </p:txBody>
      </p:sp>
      <p:pic>
        <p:nvPicPr>
          <p:cNvPr id="10" name="Picture 8" descr="img2349"/>
          <p:cNvPicPr>
            <a:picLocks noChangeAspect="1" noChangeArrowheads="1"/>
          </p:cNvPicPr>
          <p:nvPr/>
        </p:nvPicPr>
        <p:blipFill>
          <a:blip r:embed="rId7"/>
          <a:srcRect/>
          <a:stretch>
            <a:fillRect/>
          </a:stretch>
        </p:blipFill>
        <p:spPr bwMode="auto">
          <a:xfrm>
            <a:off x="4648200" y="3429000"/>
            <a:ext cx="4267200" cy="3276600"/>
          </a:xfrm>
          <a:prstGeom prst="rect">
            <a:avLst/>
          </a:prstGeom>
          <a:noFill/>
          <a:ln w="9525">
            <a:noFill/>
            <a:miter lim="800000"/>
            <a:headEnd/>
            <a:tailEnd/>
          </a:ln>
        </p:spPr>
      </p:pic>
      <p:sp>
        <p:nvSpPr>
          <p:cNvPr id="11" name="Text Box 9"/>
          <p:cNvSpPr txBox="1">
            <a:spLocks noChangeArrowheads="1"/>
          </p:cNvSpPr>
          <p:nvPr/>
        </p:nvSpPr>
        <p:spPr bwMode="auto">
          <a:xfrm>
            <a:off x="4953000" y="6248400"/>
            <a:ext cx="3581400" cy="1077913"/>
          </a:xfrm>
          <a:prstGeom prst="rect">
            <a:avLst/>
          </a:prstGeom>
          <a:solidFill>
            <a:srgbClr val="FFFF66"/>
          </a:solidFill>
          <a:ln w="9525">
            <a:noFill/>
            <a:miter lim="800000"/>
            <a:headEnd/>
            <a:tailEnd/>
          </a:ln>
        </p:spPr>
        <p:txBody>
          <a:bodyPr>
            <a:spAutoFit/>
          </a:bodyPr>
          <a:lstStyle/>
          <a:p>
            <a:pPr algn="ctr" eaLnBrk="1" hangingPunct="1"/>
            <a:r>
              <a:rPr lang="en-US" sz="3200" b="1">
                <a:solidFill>
                  <a:srgbClr val="990000"/>
                </a:solidFill>
                <a:cs typeface="Times New Roman" pitchFamily="18" charset="0"/>
              </a:rPr>
              <a:t>Hạt hướng dương</a:t>
            </a:r>
          </a:p>
        </p:txBody>
      </p:sp>
    </p:spTree>
  </p:cSld>
  <p:clrMapOvr>
    <a:masterClrMapping/>
  </p:clrMapOvr>
  <p:transition>
    <p:zoom/>
    <p:sndAc>
      <p:stSnd>
        <p:snd r:embed="rId3"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linds(horizontal)">
                                      <p:cBhvr>
                                        <p:cTn id="10" dur="500"/>
                                        <p:tgtEl>
                                          <p:spTgt spid="7171"/>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blinds(horizontal)">
                                      <p:cBhvr>
                                        <p:cTn id="16" dur="500"/>
                                        <p:tgtEl>
                                          <p:spTgt spid="7176"/>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blinds(horizontal)">
                                      <p:cBhvr>
                                        <p:cTn id="20" dur="500"/>
                                        <p:tgtEl>
                                          <p:spTgt spid="717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blinds(horizontal)">
                                      <p:cBhvr>
                                        <p:cTn id="23" dur="500"/>
                                        <p:tgtEl>
                                          <p:spTgt spid="717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50000">
              <a:srgbClr val="66FFFF"/>
            </a:gs>
            <a:gs pos="100000">
              <a:srgbClr val="FFFF99"/>
            </a:gs>
          </a:gsLst>
          <a:lin ang="5400000" scaled="1"/>
        </a:gradFill>
        <a:effectLst/>
      </p:bgPr>
    </p:bg>
    <p:spTree>
      <p:nvGrpSpPr>
        <p:cNvPr id="1" name=""/>
        <p:cNvGrpSpPr/>
        <p:nvPr/>
      </p:nvGrpSpPr>
      <p:grpSpPr>
        <a:xfrm>
          <a:off x="0" y="0"/>
          <a:ext cx="0" cy="0"/>
          <a:chOff x="0" y="0"/>
          <a:chExt cx="0" cy="0"/>
        </a:xfrm>
      </p:grpSpPr>
      <p:pic>
        <p:nvPicPr>
          <p:cNvPr id="16386" name="Picture 11" descr="4"/>
          <p:cNvPicPr>
            <a:picLocks noChangeAspect="1" noChangeArrowheads="1"/>
          </p:cNvPicPr>
          <p:nvPr/>
        </p:nvPicPr>
        <p:blipFill>
          <a:blip r:embed="rId3"/>
          <a:srcRect/>
          <a:stretch>
            <a:fillRect/>
          </a:stretch>
        </p:blipFill>
        <p:spPr bwMode="auto">
          <a:xfrm>
            <a:off x="0" y="-11113"/>
            <a:ext cx="9144000" cy="6880226"/>
          </a:xfrm>
          <a:prstGeom prst="rect">
            <a:avLst/>
          </a:prstGeom>
          <a:gradFill rotWithShape="1">
            <a:gsLst>
              <a:gs pos="0">
                <a:srgbClr val="FFFF66"/>
              </a:gs>
              <a:gs pos="100000">
                <a:schemeClr val="bg1"/>
              </a:gs>
            </a:gsLst>
            <a:lin ang="5400000" scaled="1"/>
          </a:gradFill>
          <a:ln w="9525">
            <a:noFill/>
            <a:miter lim="800000"/>
            <a:headEnd/>
            <a:tailEnd/>
          </a:ln>
        </p:spPr>
      </p:pic>
      <p:sp>
        <p:nvSpPr>
          <p:cNvPr id="10247" name="Text Box 7"/>
          <p:cNvSpPr txBox="1">
            <a:spLocks noChangeArrowheads="1"/>
          </p:cNvSpPr>
          <p:nvPr/>
        </p:nvSpPr>
        <p:spPr bwMode="auto">
          <a:xfrm>
            <a:off x="838200" y="2362200"/>
            <a:ext cx="7696200" cy="1446213"/>
          </a:xfrm>
          <a:prstGeom prst="rect">
            <a:avLst/>
          </a:prstGeom>
          <a:noFill/>
          <a:ln w="9525">
            <a:noFill/>
            <a:miter lim="800000"/>
            <a:headEnd/>
            <a:tailEnd/>
          </a:ln>
        </p:spPr>
        <p:txBody>
          <a:bodyPr>
            <a:spAutoFit/>
          </a:bodyPr>
          <a:lstStyle/>
          <a:p>
            <a:pPr eaLnBrk="1" hangingPunct="1">
              <a:spcBef>
                <a:spcPct val="50000"/>
              </a:spcBef>
            </a:pPr>
            <a:r>
              <a:rPr lang="en-US" sz="4400" b="1">
                <a:solidFill>
                  <a:srgbClr val="0066FF"/>
                </a:solidFill>
              </a:rPr>
              <a:t>Kể tên những loại phân bón mà các em biết ?</a:t>
            </a:r>
          </a:p>
        </p:txBody>
      </p:sp>
      <p:sp>
        <p:nvSpPr>
          <p:cNvPr id="10252" name="AutoShape 12"/>
          <p:cNvSpPr>
            <a:spLocks noChangeArrowheads="1"/>
          </p:cNvSpPr>
          <p:nvPr/>
        </p:nvSpPr>
        <p:spPr bwMode="auto">
          <a:xfrm>
            <a:off x="0" y="0"/>
            <a:ext cx="8763000" cy="1752600"/>
          </a:xfrm>
          <a:prstGeom prst="star24">
            <a:avLst>
              <a:gd name="adj" fmla="val 37500"/>
            </a:avLst>
          </a:prstGeom>
          <a:gradFill rotWithShape="1">
            <a:gsLst>
              <a:gs pos="0">
                <a:srgbClr val="FFFF66"/>
              </a:gs>
              <a:gs pos="100000">
                <a:schemeClr val="bg1"/>
              </a:gs>
            </a:gsLst>
            <a:path path="shape">
              <a:fillToRect l="50000" t="50000" r="50000" b="50000"/>
            </a:path>
          </a:gradFill>
          <a:ln w="9525">
            <a:solidFill>
              <a:srgbClr val="FFFF66"/>
            </a:solidFill>
            <a:miter lim="800000"/>
            <a:headEnd/>
            <a:tailEnd/>
          </a:ln>
        </p:spPr>
        <p:txBody>
          <a:bodyPr wrap="none" anchor="ctr"/>
          <a:lstStyle/>
          <a:p>
            <a:pPr algn="ctr" eaLnBrk="1" hangingPunct="1"/>
            <a:endParaRPr lang="vi-VN" sz="3600" b="1">
              <a:solidFill>
                <a:srgbClr val="FF0000"/>
              </a:solidFill>
            </a:endParaRPr>
          </a:p>
        </p:txBody>
      </p:sp>
      <p:sp>
        <p:nvSpPr>
          <p:cNvPr id="10254" name="Text Box 14"/>
          <p:cNvSpPr txBox="1">
            <a:spLocks noChangeArrowheads="1"/>
          </p:cNvSpPr>
          <p:nvPr/>
        </p:nvSpPr>
        <p:spPr bwMode="auto">
          <a:xfrm>
            <a:off x="533400" y="457200"/>
            <a:ext cx="7848600" cy="762000"/>
          </a:xfrm>
          <a:prstGeom prst="rect">
            <a:avLst/>
          </a:prstGeom>
          <a:noFill/>
          <a:ln w="9525">
            <a:noFill/>
            <a:miter lim="800000"/>
            <a:headEnd/>
            <a:tailEnd/>
          </a:ln>
        </p:spPr>
        <p:txBody>
          <a:bodyPr>
            <a:spAutoFit/>
          </a:bodyPr>
          <a:lstStyle/>
          <a:p>
            <a:pPr eaLnBrk="1" hangingPunct="1">
              <a:spcBef>
                <a:spcPct val="50000"/>
              </a:spcBef>
            </a:pPr>
            <a:r>
              <a:rPr lang="en-US" sz="4400" b="1"/>
              <a:t>Bước 2: Tìm hiểu phân bón</a:t>
            </a:r>
          </a:p>
        </p:txBody>
      </p:sp>
      <p:pic>
        <p:nvPicPr>
          <p:cNvPr id="10255" name="Picture 15" descr="wed 037"/>
          <p:cNvPicPr>
            <a:picLocks noChangeAspect="1" noChangeArrowheads="1" noCrop="1"/>
          </p:cNvPicPr>
          <p:nvPr/>
        </p:nvPicPr>
        <p:blipFill>
          <a:blip r:embed="rId4"/>
          <a:srcRect/>
          <a:stretch>
            <a:fillRect/>
          </a:stretch>
        </p:blipFill>
        <p:spPr bwMode="auto">
          <a:xfrm>
            <a:off x="3733800" y="4343400"/>
            <a:ext cx="1600200" cy="1676400"/>
          </a:xfrm>
          <a:prstGeom prst="rect">
            <a:avLst/>
          </a:prstGeom>
          <a:noFill/>
          <a:ln w="9525">
            <a:noFill/>
            <a:miter lim="800000"/>
            <a:headEnd/>
            <a:tailEnd/>
          </a:ln>
        </p:spPr>
      </p:pic>
      <p:pic>
        <p:nvPicPr>
          <p:cNvPr id="10256" name="Picture 16" descr="Hand2"/>
          <p:cNvPicPr>
            <a:picLocks noChangeAspect="1" noChangeArrowheads="1" noCrop="1"/>
          </p:cNvPicPr>
          <p:nvPr/>
        </p:nvPicPr>
        <p:blipFill>
          <a:blip r:embed="rId5"/>
          <a:srcRect/>
          <a:stretch>
            <a:fillRect/>
          </a:stretch>
        </p:blipFill>
        <p:spPr bwMode="auto">
          <a:xfrm>
            <a:off x="0" y="2514600"/>
            <a:ext cx="8382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500" fill="hold"/>
                                        <p:tgtEl>
                                          <p:spTgt spid="10252"/>
                                        </p:tgtEl>
                                        <p:attrNameLst>
                                          <p:attrName>ppt_w</p:attrName>
                                        </p:attrNameLst>
                                      </p:cBhvr>
                                      <p:tavLst>
                                        <p:tav tm="0">
                                          <p:val>
                                            <p:fltVal val="0"/>
                                          </p:val>
                                        </p:tav>
                                        <p:tav tm="100000">
                                          <p:val>
                                            <p:strVal val="#ppt_w"/>
                                          </p:val>
                                        </p:tav>
                                      </p:tavLst>
                                    </p:anim>
                                    <p:anim calcmode="lin" valueType="num">
                                      <p:cBhvr>
                                        <p:cTn id="8" dur="500" fill="hold"/>
                                        <p:tgtEl>
                                          <p:spTgt spid="10252"/>
                                        </p:tgtEl>
                                        <p:attrNameLst>
                                          <p:attrName>ppt_h</p:attrName>
                                        </p:attrNameLst>
                                      </p:cBhvr>
                                      <p:tavLst>
                                        <p:tav tm="0">
                                          <p:val>
                                            <p:strVal val="#ppt_h"/>
                                          </p:val>
                                        </p:tav>
                                        <p:tav tm="100000">
                                          <p:val>
                                            <p:strVal val="#ppt_h"/>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0254"/>
                                        </p:tgtEl>
                                        <p:attrNameLst>
                                          <p:attrName>style.visibility</p:attrName>
                                        </p:attrNameLst>
                                      </p:cBhvr>
                                      <p:to>
                                        <p:strVal val="visible"/>
                                      </p:to>
                                    </p:set>
                                    <p:anim calcmode="lin" valueType="num">
                                      <p:cBhvr>
                                        <p:cTn id="11" dur="500" fill="hold"/>
                                        <p:tgtEl>
                                          <p:spTgt spid="10254"/>
                                        </p:tgtEl>
                                        <p:attrNameLst>
                                          <p:attrName>ppt_w</p:attrName>
                                        </p:attrNameLst>
                                      </p:cBhvr>
                                      <p:tavLst>
                                        <p:tav tm="0">
                                          <p:val>
                                            <p:strVal val="#ppt_w*0.70"/>
                                          </p:val>
                                        </p:tav>
                                        <p:tav tm="100000">
                                          <p:val>
                                            <p:strVal val="#ppt_w"/>
                                          </p:val>
                                        </p:tav>
                                      </p:tavLst>
                                    </p:anim>
                                    <p:anim calcmode="lin" valueType="num">
                                      <p:cBhvr>
                                        <p:cTn id="12" dur="500" fill="hold"/>
                                        <p:tgtEl>
                                          <p:spTgt spid="10254"/>
                                        </p:tgtEl>
                                        <p:attrNameLst>
                                          <p:attrName>ppt_h</p:attrName>
                                        </p:attrNameLst>
                                      </p:cBhvr>
                                      <p:tavLst>
                                        <p:tav tm="0">
                                          <p:val>
                                            <p:strVal val="#ppt_h"/>
                                          </p:val>
                                        </p:tav>
                                        <p:tav tm="100000">
                                          <p:val>
                                            <p:strVal val="#ppt_h"/>
                                          </p:val>
                                        </p:tav>
                                      </p:tavLst>
                                    </p:anim>
                                    <p:animEffect transition="in" filter="fade">
                                      <p:cBhvr>
                                        <p:cTn id="13" dur="500"/>
                                        <p:tgtEl>
                                          <p:spTgt spid="10254"/>
                                        </p:tgtEl>
                                      </p:cBhvr>
                                    </p:animEffect>
                                  </p:childTnLst>
                                </p:cTn>
                              </p:par>
                              <p:par>
                                <p:cTn id="14" presetID="8" presetClass="entr" presetSubtype="16" fill="hold" nodeType="withEffect">
                                  <p:stCondLst>
                                    <p:cond delay="0"/>
                                  </p:stCondLst>
                                  <p:childTnLst>
                                    <p:set>
                                      <p:cBhvr>
                                        <p:cTn id="15" dur="1" fill="hold">
                                          <p:stCondLst>
                                            <p:cond delay="0"/>
                                          </p:stCondLst>
                                        </p:cTn>
                                        <p:tgtEl>
                                          <p:spTgt spid="10256"/>
                                        </p:tgtEl>
                                        <p:attrNameLst>
                                          <p:attrName>style.visibility</p:attrName>
                                        </p:attrNameLst>
                                      </p:cBhvr>
                                      <p:to>
                                        <p:strVal val="visible"/>
                                      </p:to>
                                    </p:set>
                                    <p:animEffect transition="in" filter="diamond(in)">
                                      <p:cBhvr>
                                        <p:cTn id="16" dur="1000"/>
                                        <p:tgtEl>
                                          <p:spTgt spid="102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10247"/>
                                        </p:tgtEl>
                                        <p:attrNameLst>
                                          <p:attrName>style.visibility</p:attrName>
                                        </p:attrNameLst>
                                      </p:cBhvr>
                                      <p:to>
                                        <p:strVal val="visible"/>
                                      </p:to>
                                    </p:set>
                                    <p:anim by="(-#ppt_w*2)" calcmode="lin" valueType="num">
                                      <p:cBhvr rctx="PPT">
                                        <p:cTn id="21" dur="250" autoRev="1" fill="hold">
                                          <p:stCondLst>
                                            <p:cond delay="0"/>
                                          </p:stCondLst>
                                        </p:cTn>
                                        <p:tgtEl>
                                          <p:spTgt spid="10247"/>
                                        </p:tgtEl>
                                        <p:attrNameLst>
                                          <p:attrName>ppt_w</p:attrName>
                                        </p:attrNameLst>
                                      </p:cBhvr>
                                    </p:anim>
                                    <p:anim by="(#ppt_w*0.50)" calcmode="lin" valueType="num">
                                      <p:cBhvr>
                                        <p:cTn id="22" dur="250" decel="50000" autoRev="1" fill="hold">
                                          <p:stCondLst>
                                            <p:cond delay="0"/>
                                          </p:stCondLst>
                                        </p:cTn>
                                        <p:tgtEl>
                                          <p:spTgt spid="10247"/>
                                        </p:tgtEl>
                                        <p:attrNameLst>
                                          <p:attrName>ppt_x</p:attrName>
                                        </p:attrNameLst>
                                      </p:cBhvr>
                                    </p:anim>
                                    <p:anim from="(-#ppt_h/2)" to="(#ppt_y)" calcmode="lin" valueType="num">
                                      <p:cBhvr>
                                        <p:cTn id="23" dur="500" fill="hold">
                                          <p:stCondLst>
                                            <p:cond delay="0"/>
                                          </p:stCondLst>
                                        </p:cTn>
                                        <p:tgtEl>
                                          <p:spTgt spid="10247"/>
                                        </p:tgtEl>
                                        <p:attrNameLst>
                                          <p:attrName>ppt_y</p:attrName>
                                        </p:attrNameLst>
                                      </p:cBhvr>
                                    </p:anim>
                                    <p:animRot by="21600000">
                                      <p:cBhvr>
                                        <p:cTn id="24" dur="500" fill="hold">
                                          <p:stCondLst>
                                            <p:cond delay="0"/>
                                          </p:stCondLst>
                                        </p:cTn>
                                        <p:tgtEl>
                                          <p:spTgt spid="10247"/>
                                        </p:tgtEl>
                                        <p:attrNameLst>
                                          <p:attrName>r</p:attrName>
                                        </p:attrNameLst>
                                      </p:cBhvr>
                                    </p:animRot>
                                  </p:childTnLst>
                                </p:cTn>
                              </p:par>
                            </p:childTnLst>
                          </p:cTn>
                        </p:par>
                        <p:par>
                          <p:cTn id="25" fill="hold" nodeType="afterGroup">
                            <p:stCondLst>
                              <p:cond delay="2100"/>
                            </p:stCondLst>
                            <p:childTnLst>
                              <p:par>
                                <p:cTn id="26" presetID="30" presetClass="entr" presetSubtype="0" fill="hold" nodeType="after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fade">
                                      <p:cBhvr>
                                        <p:cTn id="28" dur="800" decel="100000"/>
                                        <p:tgtEl>
                                          <p:spTgt spid="10255"/>
                                        </p:tgtEl>
                                      </p:cBhvr>
                                    </p:animEffect>
                                    <p:anim calcmode="lin" valueType="num">
                                      <p:cBhvr>
                                        <p:cTn id="29" dur="800" decel="100000" fill="hold"/>
                                        <p:tgtEl>
                                          <p:spTgt spid="10255"/>
                                        </p:tgtEl>
                                        <p:attrNameLst>
                                          <p:attrName>style.rotation</p:attrName>
                                        </p:attrNameLst>
                                      </p:cBhvr>
                                      <p:tavLst>
                                        <p:tav tm="0">
                                          <p:val>
                                            <p:fltVal val="-90"/>
                                          </p:val>
                                        </p:tav>
                                        <p:tav tm="100000">
                                          <p:val>
                                            <p:fltVal val="0"/>
                                          </p:val>
                                        </p:tav>
                                      </p:tavLst>
                                    </p:anim>
                                    <p:anim calcmode="lin" valueType="num">
                                      <p:cBhvr>
                                        <p:cTn id="30" dur="800" decel="100000" fill="hold"/>
                                        <p:tgtEl>
                                          <p:spTgt spid="10255"/>
                                        </p:tgtEl>
                                        <p:attrNameLst>
                                          <p:attrName>ppt_x</p:attrName>
                                        </p:attrNameLst>
                                      </p:cBhvr>
                                      <p:tavLst>
                                        <p:tav tm="0">
                                          <p:val>
                                            <p:strVal val="#ppt_x+0.4"/>
                                          </p:val>
                                        </p:tav>
                                        <p:tav tm="100000">
                                          <p:val>
                                            <p:strVal val="#ppt_x-0.05"/>
                                          </p:val>
                                        </p:tav>
                                      </p:tavLst>
                                    </p:anim>
                                    <p:anim calcmode="lin" valueType="num">
                                      <p:cBhvr>
                                        <p:cTn id="31" dur="800" decel="100000" fill="hold"/>
                                        <p:tgtEl>
                                          <p:spTgt spid="1025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025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02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52" grpId="0" animBg="1"/>
      <p:bldP spid="102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b047fb2"/>
          <p:cNvPicPr>
            <a:picLocks noChangeAspect="1" noChangeArrowheads="1"/>
          </p:cNvPicPr>
          <p:nvPr/>
        </p:nvPicPr>
        <p:blipFill>
          <a:blip r:embed="rId4"/>
          <a:srcRect/>
          <a:stretch>
            <a:fillRect/>
          </a:stretch>
        </p:blipFill>
        <p:spPr bwMode="auto">
          <a:xfrm>
            <a:off x="101600" y="152400"/>
            <a:ext cx="4343400" cy="3276600"/>
          </a:xfrm>
          <a:prstGeom prst="rect">
            <a:avLst/>
          </a:prstGeom>
          <a:noFill/>
          <a:ln w="9525">
            <a:noFill/>
            <a:miter lim="800000"/>
            <a:headEnd/>
            <a:tailEnd/>
          </a:ln>
        </p:spPr>
      </p:pic>
      <p:pic>
        <p:nvPicPr>
          <p:cNvPr id="10243" name="Picture 3" descr="pb049jh6"/>
          <p:cNvPicPr>
            <a:picLocks noChangeAspect="1" noChangeArrowheads="1"/>
          </p:cNvPicPr>
          <p:nvPr/>
        </p:nvPicPr>
        <p:blipFill>
          <a:blip r:embed="rId5"/>
          <a:srcRect/>
          <a:stretch>
            <a:fillRect/>
          </a:stretch>
        </p:blipFill>
        <p:spPr bwMode="auto">
          <a:xfrm>
            <a:off x="4610100" y="212725"/>
            <a:ext cx="4419600" cy="3216275"/>
          </a:xfrm>
          <a:prstGeom prst="rect">
            <a:avLst/>
          </a:prstGeom>
          <a:noFill/>
          <a:ln w="9525">
            <a:noFill/>
            <a:miter lim="800000"/>
            <a:headEnd/>
            <a:tailEnd/>
          </a:ln>
        </p:spPr>
      </p:pic>
      <p:sp>
        <p:nvSpPr>
          <p:cNvPr id="10246" name="Text Box 6"/>
          <p:cNvSpPr txBox="1">
            <a:spLocks noChangeArrowheads="1"/>
          </p:cNvSpPr>
          <p:nvPr/>
        </p:nvSpPr>
        <p:spPr bwMode="auto">
          <a:xfrm>
            <a:off x="0" y="2743200"/>
            <a:ext cx="2211388" cy="646113"/>
          </a:xfrm>
          <a:prstGeom prst="rect">
            <a:avLst/>
          </a:prstGeom>
          <a:solidFill>
            <a:srgbClr val="FFFF66"/>
          </a:solidFill>
          <a:ln w="9525">
            <a:solidFill>
              <a:srgbClr val="FFFF66"/>
            </a:solidFill>
            <a:miter lim="800000"/>
            <a:headEnd/>
            <a:tailEnd/>
          </a:ln>
        </p:spPr>
        <p:txBody>
          <a:bodyPr wrap="none">
            <a:spAutoFit/>
          </a:bodyPr>
          <a:lstStyle/>
          <a:p>
            <a:pPr eaLnBrk="1" hangingPunct="1"/>
            <a:r>
              <a:rPr lang="en-US" sz="3600" b="1">
                <a:solidFill>
                  <a:srgbClr val="800000"/>
                </a:solidFill>
                <a:cs typeface="Times New Roman" pitchFamily="18" charset="0"/>
              </a:rPr>
              <a:t>Phân kali</a:t>
            </a:r>
          </a:p>
        </p:txBody>
      </p:sp>
      <p:sp>
        <p:nvSpPr>
          <p:cNvPr id="10247" name="Text Box 7"/>
          <p:cNvSpPr txBox="1">
            <a:spLocks noChangeArrowheads="1"/>
          </p:cNvSpPr>
          <p:nvPr/>
        </p:nvSpPr>
        <p:spPr bwMode="auto">
          <a:xfrm>
            <a:off x="4495800" y="2743200"/>
            <a:ext cx="2108200" cy="646113"/>
          </a:xfrm>
          <a:prstGeom prst="rect">
            <a:avLst/>
          </a:prstGeom>
          <a:solidFill>
            <a:srgbClr val="FFFF66"/>
          </a:solidFill>
          <a:ln w="9525">
            <a:solidFill>
              <a:srgbClr val="FFFF66"/>
            </a:solidFill>
            <a:miter lim="800000"/>
            <a:headEnd/>
            <a:tailEnd/>
          </a:ln>
        </p:spPr>
        <p:txBody>
          <a:bodyPr wrap="none">
            <a:spAutoFit/>
          </a:bodyPr>
          <a:lstStyle/>
          <a:p>
            <a:pPr eaLnBrk="1" hangingPunct="1"/>
            <a:r>
              <a:rPr lang="en-US" sz="3600" b="1">
                <a:solidFill>
                  <a:srgbClr val="800000"/>
                </a:solidFill>
                <a:cs typeface="Times New Roman" pitchFamily="18" charset="0"/>
              </a:rPr>
              <a:t>Phân lân</a:t>
            </a:r>
          </a:p>
        </p:txBody>
      </p:sp>
      <p:pic>
        <p:nvPicPr>
          <p:cNvPr id="10" name="Picture 3" descr="sphagnummoss"/>
          <p:cNvPicPr>
            <a:picLocks noChangeAspect="1" noChangeArrowheads="1"/>
          </p:cNvPicPr>
          <p:nvPr/>
        </p:nvPicPr>
        <p:blipFill>
          <a:blip r:embed="rId6"/>
          <a:srcRect/>
          <a:stretch>
            <a:fillRect/>
          </a:stretch>
        </p:blipFill>
        <p:spPr bwMode="auto">
          <a:xfrm>
            <a:off x="152400" y="3505200"/>
            <a:ext cx="4343400" cy="3352800"/>
          </a:xfrm>
          <a:prstGeom prst="rect">
            <a:avLst/>
          </a:prstGeom>
          <a:noFill/>
          <a:ln w="9525">
            <a:noFill/>
            <a:miter lim="800000"/>
            <a:headEnd/>
            <a:tailEnd/>
          </a:ln>
        </p:spPr>
      </p:pic>
      <p:sp>
        <p:nvSpPr>
          <p:cNvPr id="11" name="Text Box 7"/>
          <p:cNvSpPr txBox="1">
            <a:spLocks noChangeArrowheads="1"/>
          </p:cNvSpPr>
          <p:nvPr/>
        </p:nvSpPr>
        <p:spPr bwMode="auto">
          <a:xfrm>
            <a:off x="0" y="6211888"/>
            <a:ext cx="2519363" cy="646112"/>
          </a:xfrm>
          <a:prstGeom prst="rect">
            <a:avLst/>
          </a:prstGeom>
          <a:solidFill>
            <a:srgbClr val="FFFF66"/>
          </a:solidFill>
          <a:ln w="9525">
            <a:noFill/>
            <a:miter lim="800000"/>
            <a:headEnd/>
            <a:tailEnd/>
          </a:ln>
        </p:spPr>
        <p:txBody>
          <a:bodyPr wrap="none">
            <a:spAutoFit/>
          </a:bodyPr>
          <a:lstStyle/>
          <a:p>
            <a:pPr eaLnBrk="1" hangingPunct="1"/>
            <a:r>
              <a:rPr lang="en-US" sz="3600" b="1">
                <a:solidFill>
                  <a:srgbClr val="990000"/>
                </a:solidFill>
                <a:cs typeface="Times New Roman" pitchFamily="18" charset="0"/>
              </a:rPr>
              <a:t>Phân xanh</a:t>
            </a:r>
          </a:p>
        </p:txBody>
      </p:sp>
      <p:pic>
        <p:nvPicPr>
          <p:cNvPr id="12" name="Picture 5" descr="4_800_03"/>
          <p:cNvPicPr>
            <a:picLocks noChangeAspect="1" noChangeArrowheads="1"/>
          </p:cNvPicPr>
          <p:nvPr/>
        </p:nvPicPr>
        <p:blipFill>
          <a:blip r:embed="rId7"/>
          <a:srcRect/>
          <a:stretch>
            <a:fillRect/>
          </a:stretch>
        </p:blipFill>
        <p:spPr bwMode="auto">
          <a:xfrm>
            <a:off x="4648200" y="3505200"/>
            <a:ext cx="4343400" cy="3200400"/>
          </a:xfrm>
          <a:prstGeom prst="rect">
            <a:avLst/>
          </a:prstGeom>
          <a:noFill/>
          <a:ln w="9525">
            <a:noFill/>
            <a:miter lim="800000"/>
            <a:headEnd/>
            <a:tailEnd/>
          </a:ln>
        </p:spPr>
      </p:pic>
      <p:sp>
        <p:nvSpPr>
          <p:cNvPr id="13" name="Text Box 10"/>
          <p:cNvSpPr txBox="1">
            <a:spLocks noChangeArrowheads="1"/>
          </p:cNvSpPr>
          <p:nvPr/>
        </p:nvSpPr>
        <p:spPr bwMode="auto">
          <a:xfrm>
            <a:off x="4572000" y="6278563"/>
            <a:ext cx="2752725" cy="579437"/>
          </a:xfrm>
          <a:prstGeom prst="rect">
            <a:avLst/>
          </a:prstGeom>
          <a:solidFill>
            <a:srgbClr val="FFFF66"/>
          </a:solidFill>
          <a:ln w="9525">
            <a:noFill/>
            <a:miter lim="800000"/>
            <a:headEnd/>
            <a:tailEnd/>
          </a:ln>
        </p:spPr>
        <p:txBody>
          <a:bodyPr wrap="none">
            <a:spAutoFit/>
          </a:bodyPr>
          <a:lstStyle/>
          <a:p>
            <a:pPr eaLnBrk="1" hangingPunct="1"/>
            <a:r>
              <a:rPr lang="en-US" sz="3200" b="1">
                <a:solidFill>
                  <a:srgbClr val="990000"/>
                </a:solidFill>
                <a:cs typeface="Arial" charset="0"/>
              </a:rPr>
              <a:t>Phân chuồng</a:t>
            </a:r>
          </a:p>
        </p:txBody>
      </p:sp>
    </p:spTree>
  </p:cSld>
  <p:clrMapOvr>
    <a:masterClrMapping/>
  </p:clrMapOvr>
  <p:transition>
    <p:sndAc>
      <p:stSnd>
        <p:snd r:embed="rId3"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blinds(horizontal)">
                                      <p:cBhvr>
                                        <p:cTn id="10" dur="500"/>
                                        <p:tgtEl>
                                          <p:spTgt spid="1024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par>
                          <p:cTn id="17" fill="hold" nodeType="afterGroup">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10246"/>
                                        </p:tgtEl>
                                        <p:attrNameLst>
                                          <p:attrName>style.visibility</p:attrName>
                                        </p:attrNameLst>
                                      </p:cBhvr>
                                      <p:to>
                                        <p:strVal val="visible"/>
                                      </p:to>
                                    </p:set>
                                    <p:anim calcmode="lin" valueType="num">
                                      <p:cBhvr>
                                        <p:cTn id="20" dur="500" decel="50000" fill="hold">
                                          <p:stCondLst>
                                            <p:cond delay="0"/>
                                          </p:stCondLst>
                                        </p:cTn>
                                        <p:tgtEl>
                                          <p:spTgt spid="1024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4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46"/>
                                        </p:tgtEl>
                                        <p:attrNameLst>
                                          <p:attrName>ppt_w</p:attrName>
                                        </p:attrNameLst>
                                      </p:cBhvr>
                                      <p:tavLst>
                                        <p:tav tm="0">
                                          <p:val>
                                            <p:strVal val="#ppt_w*.05"/>
                                          </p:val>
                                        </p:tav>
                                        <p:tav tm="100000">
                                          <p:val>
                                            <p:strVal val="#ppt_w"/>
                                          </p:val>
                                        </p:tav>
                                      </p:tavLst>
                                    </p:anim>
                                    <p:anim calcmode="lin" valueType="num">
                                      <p:cBhvr>
                                        <p:cTn id="23" dur="1000" fill="hold"/>
                                        <p:tgtEl>
                                          <p:spTgt spid="1024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4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4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4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46"/>
                                        </p:tgtEl>
                                      </p:cBhvr>
                                    </p:animEffect>
                                  </p:childTnLst>
                                </p:cTn>
                              </p:par>
                              <p:par>
                                <p:cTn id="28" presetID="25" presetClass="entr" presetSubtype="0" fill="hold" grpId="0" nodeType="withEffect">
                                  <p:stCondLst>
                                    <p:cond delay="0"/>
                                  </p:stCondLst>
                                  <p:childTnLst>
                                    <p:set>
                                      <p:cBhvr>
                                        <p:cTn id="29" dur="1" fill="hold">
                                          <p:stCondLst>
                                            <p:cond delay="0"/>
                                          </p:stCondLst>
                                        </p:cTn>
                                        <p:tgtEl>
                                          <p:spTgt spid="10247"/>
                                        </p:tgtEl>
                                        <p:attrNameLst>
                                          <p:attrName>style.visibility</p:attrName>
                                        </p:attrNameLst>
                                      </p:cBhvr>
                                      <p:to>
                                        <p:strVal val="visible"/>
                                      </p:to>
                                    </p:set>
                                    <p:anim calcmode="lin" valueType="num">
                                      <p:cBhvr>
                                        <p:cTn id="30" dur="500" decel="50000" fill="hold">
                                          <p:stCondLst>
                                            <p:cond delay="0"/>
                                          </p:stCondLst>
                                        </p:cTn>
                                        <p:tgtEl>
                                          <p:spTgt spid="10247"/>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0247"/>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0247"/>
                                        </p:tgtEl>
                                        <p:attrNameLst>
                                          <p:attrName>ppt_w</p:attrName>
                                        </p:attrNameLst>
                                      </p:cBhvr>
                                      <p:tavLst>
                                        <p:tav tm="0">
                                          <p:val>
                                            <p:strVal val="#ppt_w*.05"/>
                                          </p:val>
                                        </p:tav>
                                        <p:tav tm="100000">
                                          <p:val>
                                            <p:strVal val="#ppt_w"/>
                                          </p:val>
                                        </p:tav>
                                      </p:tavLst>
                                    </p:anim>
                                    <p:anim calcmode="lin" valueType="num">
                                      <p:cBhvr>
                                        <p:cTn id="33" dur="1000" fill="hold"/>
                                        <p:tgtEl>
                                          <p:spTgt spid="10247"/>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0247"/>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0247"/>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0247"/>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0247"/>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1" grpId="0" animBg="1"/>
      <p:bldP spid="1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746</Words>
  <Application>Microsoft Office PowerPoint</Application>
  <PresentationFormat>On-screen Show (4:3)</PresentationFormat>
  <Paragraphs>102</Paragraphs>
  <Slides>29</Slides>
  <Notes>24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Times New Roman</vt:lpstr>
      <vt:lpstr>Wingdings</vt:lpstr>
      <vt:lpstr>Wingdings 2</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Cào có hai loại: </vt:lpstr>
      <vt:lpstr>Slide 20</vt:lpstr>
      <vt:lpstr>Slide 21</vt:lpstr>
      <vt:lpstr>Slide 22</vt:lpstr>
      <vt:lpstr>Slide 23</vt:lpstr>
      <vt:lpstr>Slide 24</vt:lpstr>
      <vt:lpstr>Slide 25</vt:lpstr>
      <vt:lpstr>Slide 26</vt:lpstr>
      <vt:lpstr>Slide 27</vt:lpstr>
      <vt:lpstr>Slide 28</vt:lpstr>
      <vt:lpstr>Slide 29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126</cp:revision>
  <dcterms:created xsi:type="dcterms:W3CDTF">2009-11-02T09:58:23Z</dcterms:created>
  <dcterms:modified xsi:type="dcterms:W3CDTF">2016-06-30T01:12:55Z</dcterms:modified>
</cp:coreProperties>
</file>